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81" r:id="rId4"/>
    <p:sldId id="309" r:id="rId6"/>
    <p:sldId id="310"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4"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533900" y="1331913"/>
            <a:ext cx="7048500" cy="2387600"/>
          </a:xfrm>
        </p:spPr>
        <p:txBody>
          <a:bodyPr anchor="b">
            <a:normAutofit/>
          </a:bodyPr>
          <a:lstStyle>
            <a:lvl1pPr algn="ctr">
              <a:defRPr lang="zh-CN" altLang="zh-CN" sz="6600" smtClean="0">
                <a:effectLst/>
              </a:defRPr>
            </a:lvl1pPr>
          </a:lstStyle>
          <a:p>
            <a:r>
              <a:rPr lang="zh-CN" altLang="en-US" dirty="0" smtClean="0"/>
              <a:t>单击此处添加标题</a:t>
            </a:r>
            <a:endParaRPr lang="zh-CN" altLang="en-US" dirty="0"/>
          </a:p>
        </p:txBody>
      </p:sp>
      <p:sp>
        <p:nvSpPr>
          <p:cNvPr id="3" name="副标题 2"/>
          <p:cNvSpPr>
            <a:spLocks noGrp="1"/>
          </p:cNvSpPr>
          <p:nvPr>
            <p:ph type="subTitle" idx="1"/>
          </p:nvPr>
        </p:nvSpPr>
        <p:spPr>
          <a:xfrm>
            <a:off x="4533900" y="3811588"/>
            <a:ext cx="7048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a:xfrm>
            <a:off x="1202400" y="2538000"/>
            <a:ext cx="9784800" cy="32724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矩形 6"/>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8" name="矩形 7"/>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4" name="日期占位符 3"/>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23600" y="4456800"/>
            <a:ext cx="8946000" cy="968400"/>
          </a:xfrm>
        </p:spPr>
        <p:txBody>
          <a:bodyPr lIns="0" tIns="0" rIns="0" anchor="t" anchorCtr="0"/>
          <a:lstStyle>
            <a:lvl1pPr algn="ctr">
              <a:defRPr sz="6000">
                <a:solidFill>
                  <a:schemeClr val="tx1"/>
                </a:solidFill>
              </a:defRPr>
            </a:lvl1pPr>
          </a:lstStyle>
          <a:p>
            <a:r>
              <a:rPr lang="zh-CN" altLang="en-US" dirty="0" smtClean="0"/>
              <a:t>单击此处编辑标题</a:t>
            </a:r>
            <a:endParaRPr lang="zh-CN" altLang="en-US" dirty="0"/>
          </a:p>
        </p:txBody>
      </p:sp>
      <p:sp>
        <p:nvSpPr>
          <p:cNvPr id="7" name="任意多边形 6"/>
          <p:cNvSpPr/>
          <p:nvPr userDrawn="1"/>
        </p:nvSpPr>
        <p:spPr>
          <a:xfrm>
            <a:off x="4085319" y="1494670"/>
            <a:ext cx="4021362" cy="264734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7"/>
          <p:cNvSpPr/>
          <p:nvPr userDrawn="1"/>
        </p:nvSpPr>
        <p:spPr>
          <a:xfrm>
            <a:off x="4152470" y="1450652"/>
            <a:ext cx="1077661" cy="1241922"/>
          </a:xfrm>
          <a:custGeom>
            <a:avLst/>
            <a:gdLst>
              <a:gd name="connsiteX0" fmla="*/ 1795520 w 3591040"/>
              <a:gd name="connsiteY0" fmla="*/ 0 h 4138404"/>
              <a:gd name="connsiteX1" fmla="*/ 3591040 w 3591040"/>
              <a:gd name="connsiteY1" fmla="*/ 1795520 h 4138404"/>
              <a:gd name="connsiteX2" fmla="*/ 2937637 w 3591040"/>
              <a:gd name="connsiteY2" fmla="*/ 3181030 h 4138404"/>
              <a:gd name="connsiteX3" fmla="*/ 2832706 w 3591040"/>
              <a:gd name="connsiteY3" fmla="*/ 3259497 h 4138404"/>
              <a:gd name="connsiteX4" fmla="*/ 2758532 w 3591040"/>
              <a:gd name="connsiteY4" fmla="*/ 3364541 h 4138404"/>
              <a:gd name="connsiteX5" fmla="*/ 2391019 w 3591040"/>
              <a:gd name="connsiteY5" fmla="*/ 4138404 h 4138404"/>
              <a:gd name="connsiteX6" fmla="*/ 1224346 w 3591040"/>
              <a:gd name="connsiteY6" fmla="*/ 4138404 h 4138404"/>
              <a:gd name="connsiteX7" fmla="*/ 856627 w 3591040"/>
              <a:gd name="connsiteY7" fmla="*/ 3365712 h 4138404"/>
              <a:gd name="connsiteX8" fmla="*/ 806085 w 3591040"/>
              <a:gd name="connsiteY8" fmla="*/ 3293176 h 4138404"/>
              <a:gd name="connsiteX9" fmla="*/ 791628 w 3591040"/>
              <a:gd name="connsiteY9" fmla="*/ 3284393 h 4138404"/>
              <a:gd name="connsiteX10" fmla="*/ 0 w 3591040"/>
              <a:gd name="connsiteY10" fmla="*/ 1795520 h 4138404"/>
              <a:gd name="connsiteX11" fmla="*/ 1795520 w 3591040"/>
              <a:gd name="connsiteY11" fmla="*/ 0 h 413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1040" h="4138404">
                <a:moveTo>
                  <a:pt x="1795520" y="0"/>
                </a:moveTo>
                <a:cubicBezTo>
                  <a:pt x="2787158" y="0"/>
                  <a:pt x="3591040" y="803882"/>
                  <a:pt x="3591040" y="1795520"/>
                </a:cubicBezTo>
                <a:cubicBezTo>
                  <a:pt x="3591040" y="2353316"/>
                  <a:pt x="3336687" y="2851705"/>
                  <a:pt x="2937637" y="3181030"/>
                </a:cubicBezTo>
                <a:lnTo>
                  <a:pt x="2832706" y="3259497"/>
                </a:lnTo>
                <a:lnTo>
                  <a:pt x="2758532" y="3364541"/>
                </a:lnTo>
                <a:cubicBezTo>
                  <a:pt x="2404211" y="3874605"/>
                  <a:pt x="2512461" y="3850742"/>
                  <a:pt x="2391019" y="4138404"/>
                </a:cubicBezTo>
                <a:lnTo>
                  <a:pt x="1224346" y="4138404"/>
                </a:lnTo>
                <a:cubicBezTo>
                  <a:pt x="1085361" y="3862418"/>
                  <a:pt x="1208960" y="3881577"/>
                  <a:pt x="856627" y="3365712"/>
                </a:cubicBezTo>
                <a:lnTo>
                  <a:pt x="806085" y="3293176"/>
                </a:lnTo>
                <a:lnTo>
                  <a:pt x="791628" y="3284393"/>
                </a:lnTo>
                <a:cubicBezTo>
                  <a:pt x="314016" y="2961725"/>
                  <a:pt x="0" y="2415294"/>
                  <a:pt x="0" y="1795520"/>
                </a:cubicBezTo>
                <a:cubicBezTo>
                  <a:pt x="0" y="803882"/>
                  <a:pt x="803882" y="0"/>
                  <a:pt x="17955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空心弧 27"/>
          <p:cNvSpPr/>
          <p:nvPr userDrawn="1"/>
        </p:nvSpPr>
        <p:spPr>
          <a:xfrm rot="18665169">
            <a:off x="4112768" y="1641678"/>
            <a:ext cx="644627" cy="200700"/>
          </a:xfrm>
          <a:custGeom>
            <a:avLst/>
            <a:gdLst>
              <a:gd name="connsiteX0" fmla="*/ 0 w 1838586"/>
              <a:gd name="connsiteY0" fmla="*/ 559837 h 1119674"/>
              <a:gd name="connsiteX1" fmla="*/ 919293 w 1838586"/>
              <a:gd name="connsiteY1" fmla="*/ 0 h 1119674"/>
              <a:gd name="connsiteX2" fmla="*/ 1838586 w 1838586"/>
              <a:gd name="connsiteY2" fmla="*/ 559837 h 1119674"/>
              <a:gd name="connsiteX3" fmla="*/ 1558668 w 1838586"/>
              <a:gd name="connsiteY3" fmla="*/ 559837 h 1119674"/>
              <a:gd name="connsiteX4" fmla="*/ 919293 w 1838586"/>
              <a:gd name="connsiteY4" fmla="*/ 279918 h 1119674"/>
              <a:gd name="connsiteX5" fmla="*/ 279918 w 1838586"/>
              <a:gd name="connsiteY5" fmla="*/ 559837 h 1119674"/>
              <a:gd name="connsiteX6" fmla="*/ 0 w 1838586"/>
              <a:gd name="connsiteY6" fmla="*/ 559837 h 1119674"/>
              <a:gd name="connsiteX0-1" fmla="*/ 0 w 2049700"/>
              <a:gd name="connsiteY0-2" fmla="*/ 557426 h 559837"/>
              <a:gd name="connsiteX1-3" fmla="*/ 1130407 w 2049700"/>
              <a:gd name="connsiteY1-4" fmla="*/ 0 h 559837"/>
              <a:gd name="connsiteX2-5" fmla="*/ 2049700 w 2049700"/>
              <a:gd name="connsiteY2-6" fmla="*/ 559837 h 559837"/>
              <a:gd name="connsiteX3-7" fmla="*/ 1769782 w 2049700"/>
              <a:gd name="connsiteY3-8" fmla="*/ 559837 h 559837"/>
              <a:gd name="connsiteX4-9" fmla="*/ 1130407 w 2049700"/>
              <a:gd name="connsiteY4-10" fmla="*/ 279918 h 559837"/>
              <a:gd name="connsiteX5-11" fmla="*/ 491032 w 2049700"/>
              <a:gd name="connsiteY5-12" fmla="*/ 559837 h 559837"/>
              <a:gd name="connsiteX6-13" fmla="*/ 0 w 2049700"/>
              <a:gd name="connsiteY6-14" fmla="*/ 557426 h 559837"/>
              <a:gd name="connsiteX0-15" fmla="*/ 0 w 2049700"/>
              <a:gd name="connsiteY0-16" fmla="*/ 557426 h 780982"/>
              <a:gd name="connsiteX1-17" fmla="*/ 1130407 w 2049700"/>
              <a:gd name="connsiteY1-18" fmla="*/ 0 h 780982"/>
              <a:gd name="connsiteX2-19" fmla="*/ 2049700 w 2049700"/>
              <a:gd name="connsiteY2-20" fmla="*/ 559837 h 780982"/>
              <a:gd name="connsiteX3-21" fmla="*/ 1769782 w 2049700"/>
              <a:gd name="connsiteY3-22" fmla="*/ 559837 h 780982"/>
              <a:gd name="connsiteX4-23" fmla="*/ 1130407 w 2049700"/>
              <a:gd name="connsiteY4-24" fmla="*/ 279918 h 780982"/>
              <a:gd name="connsiteX5-25" fmla="*/ 211385 w 2049700"/>
              <a:gd name="connsiteY5-26" fmla="*/ 780982 h 780982"/>
              <a:gd name="connsiteX6-27" fmla="*/ 0 w 2049700"/>
              <a:gd name="connsiteY6-28" fmla="*/ 557426 h 780982"/>
              <a:gd name="connsiteX0-29" fmla="*/ 0 w 2049700"/>
              <a:gd name="connsiteY0-30" fmla="*/ 557426 h 766733"/>
              <a:gd name="connsiteX1-31" fmla="*/ 1130407 w 2049700"/>
              <a:gd name="connsiteY1-32" fmla="*/ 0 h 766733"/>
              <a:gd name="connsiteX2-33" fmla="*/ 2049700 w 2049700"/>
              <a:gd name="connsiteY2-34" fmla="*/ 559837 h 766733"/>
              <a:gd name="connsiteX3-35" fmla="*/ 1769782 w 2049700"/>
              <a:gd name="connsiteY3-36" fmla="*/ 559837 h 766733"/>
              <a:gd name="connsiteX4-37" fmla="*/ 1130407 w 2049700"/>
              <a:gd name="connsiteY4-38" fmla="*/ 279918 h 766733"/>
              <a:gd name="connsiteX5-39" fmla="*/ 119173 w 2049700"/>
              <a:gd name="connsiteY5-40" fmla="*/ 766733 h 766733"/>
              <a:gd name="connsiteX6-41" fmla="*/ 0 w 2049700"/>
              <a:gd name="connsiteY6-42" fmla="*/ 557426 h 766733"/>
              <a:gd name="connsiteX0-43" fmla="*/ 0 w 2049700"/>
              <a:gd name="connsiteY0-44" fmla="*/ 557426 h 766733"/>
              <a:gd name="connsiteX1-45" fmla="*/ 1130407 w 2049700"/>
              <a:gd name="connsiteY1-46" fmla="*/ 0 h 766733"/>
              <a:gd name="connsiteX2-47" fmla="*/ 2049700 w 2049700"/>
              <a:gd name="connsiteY2-48" fmla="*/ 559837 h 766733"/>
              <a:gd name="connsiteX3-49" fmla="*/ 1769782 w 2049700"/>
              <a:gd name="connsiteY3-50" fmla="*/ 559837 h 766733"/>
              <a:gd name="connsiteX4-51" fmla="*/ 1130407 w 2049700"/>
              <a:gd name="connsiteY4-52" fmla="*/ 279918 h 766733"/>
              <a:gd name="connsiteX5-53" fmla="*/ 119173 w 2049700"/>
              <a:gd name="connsiteY5-54" fmla="*/ 766733 h 766733"/>
              <a:gd name="connsiteX6-55" fmla="*/ 0 w 2049700"/>
              <a:gd name="connsiteY6-56" fmla="*/ 557426 h 766733"/>
              <a:gd name="connsiteX0-57" fmla="*/ 0 w 2338174"/>
              <a:gd name="connsiteY0-58" fmla="*/ 559302 h 768609"/>
              <a:gd name="connsiteX1-59" fmla="*/ 1130407 w 2338174"/>
              <a:gd name="connsiteY1-60" fmla="*/ 1876 h 768609"/>
              <a:gd name="connsiteX2-61" fmla="*/ 2338174 w 2338174"/>
              <a:gd name="connsiteY2-62" fmla="*/ 723363 h 768609"/>
              <a:gd name="connsiteX3-63" fmla="*/ 1769782 w 2338174"/>
              <a:gd name="connsiteY3-64" fmla="*/ 561713 h 768609"/>
              <a:gd name="connsiteX4-65" fmla="*/ 1130407 w 2338174"/>
              <a:gd name="connsiteY4-66" fmla="*/ 281794 h 768609"/>
              <a:gd name="connsiteX5-67" fmla="*/ 119173 w 2338174"/>
              <a:gd name="connsiteY5-68" fmla="*/ 768609 h 768609"/>
              <a:gd name="connsiteX6-69" fmla="*/ 0 w 2338174"/>
              <a:gd name="connsiteY6-70" fmla="*/ 559302 h 768609"/>
              <a:gd name="connsiteX0-71" fmla="*/ 0 w 2338174"/>
              <a:gd name="connsiteY0-72" fmla="*/ 559302 h 817372"/>
              <a:gd name="connsiteX1-73" fmla="*/ 1130407 w 2338174"/>
              <a:gd name="connsiteY1-74" fmla="*/ 1876 h 817372"/>
              <a:gd name="connsiteX2-75" fmla="*/ 2338174 w 2338174"/>
              <a:gd name="connsiteY2-76" fmla="*/ 723363 h 817372"/>
              <a:gd name="connsiteX3-77" fmla="*/ 1769782 w 2338174"/>
              <a:gd name="connsiteY3-78" fmla="*/ 561713 h 817372"/>
              <a:gd name="connsiteX4-79" fmla="*/ 1130407 w 2338174"/>
              <a:gd name="connsiteY4-80" fmla="*/ 281794 h 817372"/>
              <a:gd name="connsiteX5-81" fmla="*/ 119173 w 2338174"/>
              <a:gd name="connsiteY5-82" fmla="*/ 768609 h 817372"/>
              <a:gd name="connsiteX6-83" fmla="*/ 0 w 2338174"/>
              <a:gd name="connsiteY6-84" fmla="*/ 559302 h 817372"/>
              <a:gd name="connsiteX0-85" fmla="*/ 0 w 2338174"/>
              <a:gd name="connsiteY0-86" fmla="*/ 559302 h 846680"/>
              <a:gd name="connsiteX1-87" fmla="*/ 1130407 w 2338174"/>
              <a:gd name="connsiteY1-88" fmla="*/ 1876 h 846680"/>
              <a:gd name="connsiteX2-89" fmla="*/ 2338174 w 2338174"/>
              <a:gd name="connsiteY2-90" fmla="*/ 723363 h 846680"/>
              <a:gd name="connsiteX3-91" fmla="*/ 1769782 w 2338174"/>
              <a:gd name="connsiteY3-92" fmla="*/ 561713 h 846680"/>
              <a:gd name="connsiteX4-93" fmla="*/ 1130407 w 2338174"/>
              <a:gd name="connsiteY4-94" fmla="*/ 281794 h 846680"/>
              <a:gd name="connsiteX5-95" fmla="*/ 119173 w 2338174"/>
              <a:gd name="connsiteY5-96" fmla="*/ 768609 h 846680"/>
              <a:gd name="connsiteX6-97" fmla="*/ 0 w 2338174"/>
              <a:gd name="connsiteY6-98" fmla="*/ 559302 h 846680"/>
              <a:gd name="connsiteX0-99" fmla="*/ 0 w 2338174"/>
              <a:gd name="connsiteY0-100" fmla="*/ 559302 h 768609"/>
              <a:gd name="connsiteX1-101" fmla="*/ 1130407 w 2338174"/>
              <a:gd name="connsiteY1-102" fmla="*/ 1876 h 768609"/>
              <a:gd name="connsiteX2-103" fmla="*/ 2338174 w 2338174"/>
              <a:gd name="connsiteY2-104" fmla="*/ 723363 h 768609"/>
              <a:gd name="connsiteX3-105" fmla="*/ 1130407 w 2338174"/>
              <a:gd name="connsiteY3-106" fmla="*/ 281794 h 768609"/>
              <a:gd name="connsiteX4-107" fmla="*/ 119173 w 2338174"/>
              <a:gd name="connsiteY4-108" fmla="*/ 768609 h 768609"/>
              <a:gd name="connsiteX5-109" fmla="*/ 0 w 2338174"/>
              <a:gd name="connsiteY5-110" fmla="*/ 559302 h 768609"/>
              <a:gd name="connsiteX0-111" fmla="*/ 0 w 2407878"/>
              <a:gd name="connsiteY0-112" fmla="*/ 559302 h 768609"/>
              <a:gd name="connsiteX1-113" fmla="*/ 1130407 w 2407878"/>
              <a:gd name="connsiteY1-114" fmla="*/ 1876 h 768609"/>
              <a:gd name="connsiteX2-115" fmla="*/ 2338174 w 2407878"/>
              <a:gd name="connsiteY2-116" fmla="*/ 723363 h 768609"/>
              <a:gd name="connsiteX3-117" fmla="*/ 1130407 w 2407878"/>
              <a:gd name="connsiteY3-118" fmla="*/ 281794 h 768609"/>
              <a:gd name="connsiteX4-119" fmla="*/ 119173 w 2407878"/>
              <a:gd name="connsiteY4-120" fmla="*/ 768609 h 768609"/>
              <a:gd name="connsiteX5-121" fmla="*/ 0 w 2407878"/>
              <a:gd name="connsiteY5-122" fmla="*/ 559302 h 768609"/>
              <a:gd name="connsiteX0-123" fmla="*/ 0 w 2369469"/>
              <a:gd name="connsiteY0-124" fmla="*/ 560194 h 769501"/>
              <a:gd name="connsiteX1-125" fmla="*/ 1130407 w 2369469"/>
              <a:gd name="connsiteY1-126" fmla="*/ 2768 h 769501"/>
              <a:gd name="connsiteX2-127" fmla="*/ 2298138 w 2369469"/>
              <a:gd name="connsiteY2-128" fmla="*/ 763387 h 769501"/>
              <a:gd name="connsiteX3-129" fmla="*/ 1130407 w 2369469"/>
              <a:gd name="connsiteY3-130" fmla="*/ 282686 h 769501"/>
              <a:gd name="connsiteX4-131" fmla="*/ 119173 w 2369469"/>
              <a:gd name="connsiteY4-132" fmla="*/ 769501 h 769501"/>
              <a:gd name="connsiteX5-133" fmla="*/ 0 w 2369469"/>
              <a:gd name="connsiteY5-134" fmla="*/ 560194 h 769501"/>
              <a:gd name="connsiteX0-135" fmla="*/ 0 w 2365734"/>
              <a:gd name="connsiteY0-136" fmla="*/ 560194 h 769501"/>
              <a:gd name="connsiteX1-137" fmla="*/ 1130407 w 2365734"/>
              <a:gd name="connsiteY1-138" fmla="*/ 2768 h 769501"/>
              <a:gd name="connsiteX2-139" fmla="*/ 2298138 w 2365734"/>
              <a:gd name="connsiteY2-140" fmla="*/ 763387 h 769501"/>
              <a:gd name="connsiteX3-141" fmla="*/ 1130407 w 2365734"/>
              <a:gd name="connsiteY3-142" fmla="*/ 282686 h 769501"/>
              <a:gd name="connsiteX4-143" fmla="*/ 119173 w 2365734"/>
              <a:gd name="connsiteY4-144" fmla="*/ 769501 h 769501"/>
              <a:gd name="connsiteX5-145" fmla="*/ 0 w 2365734"/>
              <a:gd name="connsiteY5-146" fmla="*/ 560194 h 769501"/>
              <a:gd name="connsiteX0-147" fmla="*/ 0 w 2532632"/>
              <a:gd name="connsiteY0-148" fmla="*/ 557708 h 767015"/>
              <a:gd name="connsiteX1-149" fmla="*/ 1130407 w 2532632"/>
              <a:gd name="connsiteY1-150" fmla="*/ 282 h 767015"/>
              <a:gd name="connsiteX2-151" fmla="*/ 2471325 w 2532632"/>
              <a:gd name="connsiteY2-152" fmla="*/ 617718 h 767015"/>
              <a:gd name="connsiteX3-153" fmla="*/ 1130407 w 2532632"/>
              <a:gd name="connsiteY3-154" fmla="*/ 280200 h 767015"/>
              <a:gd name="connsiteX4-155" fmla="*/ 119173 w 2532632"/>
              <a:gd name="connsiteY4-156" fmla="*/ 767015 h 767015"/>
              <a:gd name="connsiteX5-157" fmla="*/ 0 w 2532632"/>
              <a:gd name="connsiteY5-158" fmla="*/ 557708 h 767015"/>
              <a:gd name="connsiteX0-159" fmla="*/ 0 w 2289888"/>
              <a:gd name="connsiteY0-160" fmla="*/ 560172 h 769479"/>
              <a:gd name="connsiteX1-161" fmla="*/ 1130407 w 2289888"/>
              <a:gd name="connsiteY1-162" fmla="*/ 2746 h 769479"/>
              <a:gd name="connsiteX2-163" fmla="*/ 2218970 w 2289888"/>
              <a:gd name="connsiteY2-164" fmla="*/ 762462 h 769479"/>
              <a:gd name="connsiteX3-165" fmla="*/ 1130407 w 2289888"/>
              <a:gd name="connsiteY3-166" fmla="*/ 282664 h 769479"/>
              <a:gd name="connsiteX4-167" fmla="*/ 119173 w 2289888"/>
              <a:gd name="connsiteY4-168" fmla="*/ 769479 h 769479"/>
              <a:gd name="connsiteX5-169" fmla="*/ 0 w 2289888"/>
              <a:gd name="connsiteY5-170" fmla="*/ 560172 h 769479"/>
              <a:gd name="connsiteX0-171" fmla="*/ 0 w 2328728"/>
              <a:gd name="connsiteY0-172" fmla="*/ 560172 h 769479"/>
              <a:gd name="connsiteX1-173" fmla="*/ 1130407 w 2328728"/>
              <a:gd name="connsiteY1-174" fmla="*/ 2746 h 769479"/>
              <a:gd name="connsiteX2-175" fmla="*/ 2218970 w 2328728"/>
              <a:gd name="connsiteY2-176" fmla="*/ 762462 h 769479"/>
              <a:gd name="connsiteX3-177" fmla="*/ 1130407 w 2328728"/>
              <a:gd name="connsiteY3-178" fmla="*/ 282664 h 769479"/>
              <a:gd name="connsiteX4-179" fmla="*/ 119173 w 2328728"/>
              <a:gd name="connsiteY4-180" fmla="*/ 769479 h 769479"/>
              <a:gd name="connsiteX5-181" fmla="*/ 0 w 2328728"/>
              <a:gd name="connsiteY5-182" fmla="*/ 560172 h 769479"/>
              <a:gd name="connsiteX0-183" fmla="*/ 0 w 2329652"/>
              <a:gd name="connsiteY0-184" fmla="*/ 558735 h 768042"/>
              <a:gd name="connsiteX1-185" fmla="*/ 1130407 w 2329652"/>
              <a:gd name="connsiteY1-186" fmla="*/ 1309 h 768042"/>
              <a:gd name="connsiteX2-187" fmla="*/ 2218970 w 2329652"/>
              <a:gd name="connsiteY2-188" fmla="*/ 761025 h 768042"/>
              <a:gd name="connsiteX3-189" fmla="*/ 1130407 w 2329652"/>
              <a:gd name="connsiteY3-190" fmla="*/ 281227 h 768042"/>
              <a:gd name="connsiteX4-191" fmla="*/ 119173 w 2329652"/>
              <a:gd name="connsiteY4-192" fmla="*/ 768042 h 768042"/>
              <a:gd name="connsiteX5-193" fmla="*/ 0 w 2329652"/>
              <a:gd name="connsiteY5-194" fmla="*/ 558735 h 768042"/>
              <a:gd name="connsiteX0-195" fmla="*/ 0 w 2329652"/>
              <a:gd name="connsiteY0-196" fmla="*/ 558735 h 768042"/>
              <a:gd name="connsiteX1-197" fmla="*/ 1130407 w 2329652"/>
              <a:gd name="connsiteY1-198" fmla="*/ 1309 h 768042"/>
              <a:gd name="connsiteX2-199" fmla="*/ 2218970 w 2329652"/>
              <a:gd name="connsiteY2-200" fmla="*/ 761025 h 768042"/>
              <a:gd name="connsiteX3-201" fmla="*/ 1130407 w 2329652"/>
              <a:gd name="connsiteY3-202" fmla="*/ 281227 h 768042"/>
              <a:gd name="connsiteX4-203" fmla="*/ 119173 w 2329652"/>
              <a:gd name="connsiteY4-204" fmla="*/ 768042 h 768042"/>
              <a:gd name="connsiteX5-205" fmla="*/ 0 w 2329652"/>
              <a:gd name="connsiteY5-206" fmla="*/ 558735 h 768042"/>
              <a:gd name="connsiteX0-207" fmla="*/ 0 w 2329652"/>
              <a:gd name="connsiteY0-208" fmla="*/ 558735 h 763913"/>
              <a:gd name="connsiteX1-209" fmla="*/ 1130407 w 2329652"/>
              <a:gd name="connsiteY1-210" fmla="*/ 1309 h 763913"/>
              <a:gd name="connsiteX2-211" fmla="*/ 2218970 w 2329652"/>
              <a:gd name="connsiteY2-212" fmla="*/ 761025 h 763913"/>
              <a:gd name="connsiteX3-213" fmla="*/ 1130407 w 2329652"/>
              <a:gd name="connsiteY3-214" fmla="*/ 281227 h 763913"/>
              <a:gd name="connsiteX4-215" fmla="*/ 568694 w 2329652"/>
              <a:gd name="connsiteY4-216" fmla="*/ 693995 h 763913"/>
              <a:gd name="connsiteX5-217" fmla="*/ 0 w 2329652"/>
              <a:gd name="connsiteY5-218" fmla="*/ 558735 h 763913"/>
              <a:gd name="connsiteX0-219" fmla="*/ 39186 w 2368838"/>
              <a:gd name="connsiteY0-220" fmla="*/ 558735 h 763913"/>
              <a:gd name="connsiteX1-221" fmla="*/ 1169593 w 2368838"/>
              <a:gd name="connsiteY1-222" fmla="*/ 1309 h 763913"/>
              <a:gd name="connsiteX2-223" fmla="*/ 2258156 w 2368838"/>
              <a:gd name="connsiteY2-224" fmla="*/ 761025 h 763913"/>
              <a:gd name="connsiteX3-225" fmla="*/ 1169593 w 2368838"/>
              <a:gd name="connsiteY3-226" fmla="*/ 281227 h 763913"/>
              <a:gd name="connsiteX4-227" fmla="*/ 607880 w 2368838"/>
              <a:gd name="connsiteY4-228" fmla="*/ 693995 h 763913"/>
              <a:gd name="connsiteX5-229" fmla="*/ 39186 w 2368838"/>
              <a:gd name="connsiteY5-230" fmla="*/ 558735 h 763913"/>
              <a:gd name="connsiteX0-231" fmla="*/ 100981 w 2321483"/>
              <a:gd name="connsiteY0-232" fmla="*/ 440247 h 776166"/>
              <a:gd name="connsiteX1-233" fmla="*/ 1124325 w 2321483"/>
              <a:gd name="connsiteY1-234" fmla="*/ 13562 h 776166"/>
              <a:gd name="connsiteX2-235" fmla="*/ 2212888 w 2321483"/>
              <a:gd name="connsiteY2-236" fmla="*/ 773278 h 776166"/>
              <a:gd name="connsiteX3-237" fmla="*/ 1124325 w 2321483"/>
              <a:gd name="connsiteY3-238" fmla="*/ 293480 h 776166"/>
              <a:gd name="connsiteX4-239" fmla="*/ 562612 w 2321483"/>
              <a:gd name="connsiteY4-240" fmla="*/ 706248 h 776166"/>
              <a:gd name="connsiteX5-241" fmla="*/ 100981 w 2321483"/>
              <a:gd name="connsiteY5-242" fmla="*/ 440247 h 776166"/>
              <a:gd name="connsiteX0-243" fmla="*/ 230762 w 2451264"/>
              <a:gd name="connsiteY0-244" fmla="*/ 440247 h 776166"/>
              <a:gd name="connsiteX1-245" fmla="*/ 1254106 w 2451264"/>
              <a:gd name="connsiteY1-246" fmla="*/ 13562 h 776166"/>
              <a:gd name="connsiteX2-247" fmla="*/ 2342669 w 2451264"/>
              <a:gd name="connsiteY2-248" fmla="*/ 773278 h 776166"/>
              <a:gd name="connsiteX3-249" fmla="*/ 1254106 w 2451264"/>
              <a:gd name="connsiteY3-250" fmla="*/ 293480 h 776166"/>
              <a:gd name="connsiteX4-251" fmla="*/ 692393 w 2451264"/>
              <a:gd name="connsiteY4-252" fmla="*/ 706248 h 776166"/>
              <a:gd name="connsiteX5-253" fmla="*/ 230762 w 2451264"/>
              <a:gd name="connsiteY5-254" fmla="*/ 440247 h 776166"/>
              <a:gd name="connsiteX0-255" fmla="*/ 230762 w 2451264"/>
              <a:gd name="connsiteY0-256" fmla="*/ 436835 h 772754"/>
              <a:gd name="connsiteX1-257" fmla="*/ 1254106 w 2451264"/>
              <a:gd name="connsiteY1-258" fmla="*/ 10150 h 772754"/>
              <a:gd name="connsiteX2-259" fmla="*/ 2342669 w 2451264"/>
              <a:gd name="connsiteY2-260" fmla="*/ 769866 h 772754"/>
              <a:gd name="connsiteX3-261" fmla="*/ 1254106 w 2451264"/>
              <a:gd name="connsiteY3-262" fmla="*/ 290068 h 772754"/>
              <a:gd name="connsiteX4-263" fmla="*/ 692393 w 2451264"/>
              <a:gd name="connsiteY4-264" fmla="*/ 702836 h 772754"/>
              <a:gd name="connsiteX5-265" fmla="*/ 230762 w 2451264"/>
              <a:gd name="connsiteY5-266" fmla="*/ 436835 h 772754"/>
              <a:gd name="connsiteX0-267" fmla="*/ 236469 w 2456971"/>
              <a:gd name="connsiteY0-268" fmla="*/ 436835 h 772754"/>
              <a:gd name="connsiteX1-269" fmla="*/ 1259813 w 2456971"/>
              <a:gd name="connsiteY1-270" fmla="*/ 10150 h 772754"/>
              <a:gd name="connsiteX2-271" fmla="*/ 2348376 w 2456971"/>
              <a:gd name="connsiteY2-272" fmla="*/ 769866 h 772754"/>
              <a:gd name="connsiteX3-273" fmla="*/ 1259813 w 2456971"/>
              <a:gd name="connsiteY3-274" fmla="*/ 290068 h 772754"/>
              <a:gd name="connsiteX4-275" fmla="*/ 698100 w 2456971"/>
              <a:gd name="connsiteY4-276" fmla="*/ 702836 h 772754"/>
              <a:gd name="connsiteX5-277" fmla="*/ 236469 w 2456971"/>
              <a:gd name="connsiteY5-278" fmla="*/ 436835 h 772754"/>
              <a:gd name="connsiteX0-279" fmla="*/ 327300 w 2547802"/>
              <a:gd name="connsiteY0-280" fmla="*/ 436835 h 772754"/>
              <a:gd name="connsiteX1-281" fmla="*/ 1350644 w 2547802"/>
              <a:gd name="connsiteY1-282" fmla="*/ 10150 h 772754"/>
              <a:gd name="connsiteX2-283" fmla="*/ 2439207 w 2547802"/>
              <a:gd name="connsiteY2-284" fmla="*/ 769866 h 772754"/>
              <a:gd name="connsiteX3-285" fmla="*/ 1350644 w 2547802"/>
              <a:gd name="connsiteY3-286" fmla="*/ 290068 h 772754"/>
              <a:gd name="connsiteX4-287" fmla="*/ 617249 w 2547802"/>
              <a:gd name="connsiteY4-288" fmla="*/ 714072 h 772754"/>
              <a:gd name="connsiteX5-289" fmla="*/ 327300 w 2547802"/>
              <a:gd name="connsiteY5-290" fmla="*/ 436835 h 772754"/>
              <a:gd name="connsiteX0-291" fmla="*/ 327300 w 2547802"/>
              <a:gd name="connsiteY0-292" fmla="*/ 436835 h 772754"/>
              <a:gd name="connsiteX1-293" fmla="*/ 1350644 w 2547802"/>
              <a:gd name="connsiteY1-294" fmla="*/ 10150 h 772754"/>
              <a:gd name="connsiteX2-295" fmla="*/ 2439207 w 2547802"/>
              <a:gd name="connsiteY2-296" fmla="*/ 769866 h 772754"/>
              <a:gd name="connsiteX3-297" fmla="*/ 1350644 w 2547802"/>
              <a:gd name="connsiteY3-298" fmla="*/ 290068 h 772754"/>
              <a:gd name="connsiteX4-299" fmla="*/ 617249 w 2547802"/>
              <a:gd name="connsiteY4-300" fmla="*/ 714072 h 772754"/>
              <a:gd name="connsiteX5-301" fmla="*/ 327300 w 2547802"/>
              <a:gd name="connsiteY5-302" fmla="*/ 436835 h 772754"/>
              <a:gd name="connsiteX0-303" fmla="*/ 0 w 2220502"/>
              <a:gd name="connsiteY0-304" fmla="*/ 431563 h 767482"/>
              <a:gd name="connsiteX1-305" fmla="*/ 1023344 w 2220502"/>
              <a:gd name="connsiteY1-306" fmla="*/ 4878 h 767482"/>
              <a:gd name="connsiteX2-307" fmla="*/ 2111907 w 2220502"/>
              <a:gd name="connsiteY2-308" fmla="*/ 764594 h 767482"/>
              <a:gd name="connsiteX3-309" fmla="*/ 1023344 w 2220502"/>
              <a:gd name="connsiteY3-310" fmla="*/ 284796 h 767482"/>
              <a:gd name="connsiteX4-311" fmla="*/ 0 w 2220502"/>
              <a:gd name="connsiteY4-312" fmla="*/ 431563 h 767482"/>
              <a:gd name="connsiteX0-313" fmla="*/ 18775 w 2239277"/>
              <a:gd name="connsiteY0-314" fmla="*/ 431563 h 767482"/>
              <a:gd name="connsiteX1-315" fmla="*/ 1042119 w 2239277"/>
              <a:gd name="connsiteY1-316" fmla="*/ 4878 h 767482"/>
              <a:gd name="connsiteX2-317" fmla="*/ 2130682 w 2239277"/>
              <a:gd name="connsiteY2-318" fmla="*/ 764594 h 767482"/>
              <a:gd name="connsiteX3-319" fmla="*/ 1042119 w 2239277"/>
              <a:gd name="connsiteY3-320" fmla="*/ 284796 h 767482"/>
              <a:gd name="connsiteX4-321" fmla="*/ 428270 w 2239277"/>
              <a:gd name="connsiteY4-322" fmla="*/ 345446 h 767482"/>
              <a:gd name="connsiteX5-323" fmla="*/ 18775 w 2239277"/>
              <a:gd name="connsiteY5-324" fmla="*/ 431563 h 767482"/>
              <a:gd name="connsiteX0-325" fmla="*/ 15362 w 2331513"/>
              <a:gd name="connsiteY0-326" fmla="*/ 624178 h 763233"/>
              <a:gd name="connsiteX1-327" fmla="*/ 1133328 w 2331513"/>
              <a:gd name="connsiteY1-328" fmla="*/ 629 h 763233"/>
              <a:gd name="connsiteX2-329" fmla="*/ 2221891 w 2331513"/>
              <a:gd name="connsiteY2-330" fmla="*/ 760345 h 763233"/>
              <a:gd name="connsiteX3-331" fmla="*/ 1133328 w 2331513"/>
              <a:gd name="connsiteY3-332" fmla="*/ 280547 h 763233"/>
              <a:gd name="connsiteX4-333" fmla="*/ 519479 w 2331513"/>
              <a:gd name="connsiteY4-334" fmla="*/ 341197 h 763233"/>
              <a:gd name="connsiteX5-335" fmla="*/ 15362 w 2331513"/>
              <a:gd name="connsiteY5-336" fmla="*/ 624178 h 763233"/>
              <a:gd name="connsiteX0-337" fmla="*/ 22134 w 2338285"/>
              <a:gd name="connsiteY0-338" fmla="*/ 624178 h 763233"/>
              <a:gd name="connsiteX1-339" fmla="*/ 1140100 w 2338285"/>
              <a:gd name="connsiteY1-340" fmla="*/ 629 h 763233"/>
              <a:gd name="connsiteX2-341" fmla="*/ 2228663 w 2338285"/>
              <a:gd name="connsiteY2-342" fmla="*/ 760345 h 763233"/>
              <a:gd name="connsiteX3-343" fmla="*/ 1140100 w 2338285"/>
              <a:gd name="connsiteY3-344" fmla="*/ 280547 h 763233"/>
              <a:gd name="connsiteX4-345" fmla="*/ 366408 w 2338285"/>
              <a:gd name="connsiteY4-346" fmla="*/ 471335 h 763233"/>
              <a:gd name="connsiteX5-347" fmla="*/ 22134 w 2338285"/>
              <a:gd name="connsiteY5-348" fmla="*/ 624178 h 763233"/>
              <a:gd name="connsiteX0-349" fmla="*/ 26828 w 2342979"/>
              <a:gd name="connsiteY0-350" fmla="*/ 624178 h 763233"/>
              <a:gd name="connsiteX1-351" fmla="*/ 1144794 w 2342979"/>
              <a:gd name="connsiteY1-352" fmla="*/ 629 h 763233"/>
              <a:gd name="connsiteX2-353" fmla="*/ 2233357 w 2342979"/>
              <a:gd name="connsiteY2-354" fmla="*/ 760345 h 763233"/>
              <a:gd name="connsiteX3-355" fmla="*/ 1144794 w 2342979"/>
              <a:gd name="connsiteY3-356" fmla="*/ 280547 h 763233"/>
              <a:gd name="connsiteX4-357" fmla="*/ 371102 w 2342979"/>
              <a:gd name="connsiteY4-358" fmla="*/ 471335 h 763233"/>
              <a:gd name="connsiteX5-359" fmla="*/ 26828 w 2342979"/>
              <a:gd name="connsiteY5-360" fmla="*/ 624178 h 763233"/>
              <a:gd name="connsiteX0-361" fmla="*/ 26828 w 2372983"/>
              <a:gd name="connsiteY0-362" fmla="*/ 630248 h 769303"/>
              <a:gd name="connsiteX1-363" fmla="*/ 1144794 w 2372983"/>
              <a:gd name="connsiteY1-364" fmla="*/ 6699 h 769303"/>
              <a:gd name="connsiteX2-365" fmla="*/ 2233357 w 2372983"/>
              <a:gd name="connsiteY2-366" fmla="*/ 766415 h 769303"/>
              <a:gd name="connsiteX3-367" fmla="*/ 1144794 w 2372983"/>
              <a:gd name="connsiteY3-368" fmla="*/ 286617 h 769303"/>
              <a:gd name="connsiteX4-369" fmla="*/ 371102 w 2372983"/>
              <a:gd name="connsiteY4-370" fmla="*/ 477405 h 769303"/>
              <a:gd name="connsiteX5-371" fmla="*/ 26828 w 2372983"/>
              <a:gd name="connsiteY5-372" fmla="*/ 630248 h 769303"/>
              <a:gd name="connsiteX0-373" fmla="*/ 25873 w 2353688"/>
              <a:gd name="connsiteY0-374" fmla="*/ 481489 h 765836"/>
              <a:gd name="connsiteX1-375" fmla="*/ 1155377 w 2353688"/>
              <a:gd name="connsiteY1-376" fmla="*/ 3232 h 765836"/>
              <a:gd name="connsiteX2-377" fmla="*/ 2243940 w 2353688"/>
              <a:gd name="connsiteY2-378" fmla="*/ 762948 h 765836"/>
              <a:gd name="connsiteX3-379" fmla="*/ 1155377 w 2353688"/>
              <a:gd name="connsiteY3-380" fmla="*/ 283150 h 765836"/>
              <a:gd name="connsiteX4-381" fmla="*/ 381685 w 2353688"/>
              <a:gd name="connsiteY4-382" fmla="*/ 473938 h 765836"/>
              <a:gd name="connsiteX5-383" fmla="*/ 25873 w 2353688"/>
              <a:gd name="connsiteY5-384" fmla="*/ 481489 h 765836"/>
              <a:gd name="connsiteX0-385" fmla="*/ 25873 w 2358220"/>
              <a:gd name="connsiteY0-386" fmla="*/ 478367 h 762714"/>
              <a:gd name="connsiteX1-387" fmla="*/ 1155377 w 2358220"/>
              <a:gd name="connsiteY1-388" fmla="*/ 110 h 762714"/>
              <a:gd name="connsiteX2-389" fmla="*/ 2243940 w 2358220"/>
              <a:gd name="connsiteY2-390" fmla="*/ 759826 h 762714"/>
              <a:gd name="connsiteX3-391" fmla="*/ 1155377 w 2358220"/>
              <a:gd name="connsiteY3-392" fmla="*/ 280028 h 762714"/>
              <a:gd name="connsiteX4-393" fmla="*/ 381685 w 2358220"/>
              <a:gd name="connsiteY4-394" fmla="*/ 470816 h 762714"/>
              <a:gd name="connsiteX5-395" fmla="*/ 25873 w 2358220"/>
              <a:gd name="connsiteY5-396" fmla="*/ 478367 h 762714"/>
              <a:gd name="connsiteX0-397" fmla="*/ 41788 w 2374135"/>
              <a:gd name="connsiteY0-398" fmla="*/ 478367 h 762714"/>
              <a:gd name="connsiteX1-399" fmla="*/ 1171292 w 2374135"/>
              <a:gd name="connsiteY1-400" fmla="*/ 110 h 762714"/>
              <a:gd name="connsiteX2-401" fmla="*/ 2259855 w 2374135"/>
              <a:gd name="connsiteY2-402" fmla="*/ 759826 h 762714"/>
              <a:gd name="connsiteX3-403" fmla="*/ 1171292 w 2374135"/>
              <a:gd name="connsiteY3-404" fmla="*/ 280028 h 762714"/>
              <a:gd name="connsiteX4-405" fmla="*/ 397600 w 2374135"/>
              <a:gd name="connsiteY4-406" fmla="*/ 470816 h 762714"/>
              <a:gd name="connsiteX5-407" fmla="*/ 41788 w 2374135"/>
              <a:gd name="connsiteY5-408" fmla="*/ 478367 h 762714"/>
              <a:gd name="connsiteX0-409" fmla="*/ 41788 w 2374135"/>
              <a:gd name="connsiteY0-410" fmla="*/ 478367 h 762714"/>
              <a:gd name="connsiteX1-411" fmla="*/ 1171292 w 2374135"/>
              <a:gd name="connsiteY1-412" fmla="*/ 110 h 762714"/>
              <a:gd name="connsiteX2-413" fmla="*/ 2259855 w 2374135"/>
              <a:gd name="connsiteY2-414" fmla="*/ 759826 h 762714"/>
              <a:gd name="connsiteX3-415" fmla="*/ 1171292 w 2374135"/>
              <a:gd name="connsiteY3-416" fmla="*/ 280028 h 762714"/>
              <a:gd name="connsiteX4-417" fmla="*/ 397600 w 2374135"/>
              <a:gd name="connsiteY4-418" fmla="*/ 470816 h 762714"/>
              <a:gd name="connsiteX5-419" fmla="*/ 41788 w 2374135"/>
              <a:gd name="connsiteY5-420" fmla="*/ 478367 h 762714"/>
              <a:gd name="connsiteX0-421" fmla="*/ 41788 w 2374135"/>
              <a:gd name="connsiteY0-422" fmla="*/ 478367 h 762646"/>
              <a:gd name="connsiteX1-423" fmla="*/ 1171292 w 2374135"/>
              <a:gd name="connsiteY1-424" fmla="*/ 110 h 762646"/>
              <a:gd name="connsiteX2-425" fmla="*/ 2259855 w 2374135"/>
              <a:gd name="connsiteY2-426" fmla="*/ 759826 h 762646"/>
              <a:gd name="connsiteX3-427" fmla="*/ 1400200 w 2374135"/>
              <a:gd name="connsiteY3-428" fmla="*/ 266317 h 762646"/>
              <a:gd name="connsiteX4-429" fmla="*/ 397600 w 2374135"/>
              <a:gd name="connsiteY4-430" fmla="*/ 470816 h 762646"/>
              <a:gd name="connsiteX5-431" fmla="*/ 41788 w 2374135"/>
              <a:gd name="connsiteY5-432" fmla="*/ 478367 h 762646"/>
              <a:gd name="connsiteX0-433" fmla="*/ 41788 w 2374135"/>
              <a:gd name="connsiteY0-434" fmla="*/ 478367 h 762646"/>
              <a:gd name="connsiteX1-435" fmla="*/ 1171292 w 2374135"/>
              <a:gd name="connsiteY1-436" fmla="*/ 110 h 762646"/>
              <a:gd name="connsiteX2-437" fmla="*/ 2259855 w 2374135"/>
              <a:gd name="connsiteY2-438" fmla="*/ 759826 h 762646"/>
              <a:gd name="connsiteX3-439" fmla="*/ 1400200 w 2374135"/>
              <a:gd name="connsiteY3-440" fmla="*/ 266317 h 762646"/>
              <a:gd name="connsiteX4-441" fmla="*/ 397600 w 2374135"/>
              <a:gd name="connsiteY4-442" fmla="*/ 470816 h 762646"/>
              <a:gd name="connsiteX5-443" fmla="*/ 41788 w 2374135"/>
              <a:gd name="connsiteY5-444" fmla="*/ 478367 h 762646"/>
              <a:gd name="connsiteX0-445" fmla="*/ 41788 w 2374135"/>
              <a:gd name="connsiteY0-446" fmla="*/ 478367 h 762445"/>
              <a:gd name="connsiteX1-447" fmla="*/ 1171292 w 2374135"/>
              <a:gd name="connsiteY1-448" fmla="*/ 110 h 762445"/>
              <a:gd name="connsiteX2-449" fmla="*/ 2259855 w 2374135"/>
              <a:gd name="connsiteY2-450" fmla="*/ 759826 h 762445"/>
              <a:gd name="connsiteX3-451" fmla="*/ 1417299 w 2374135"/>
              <a:gd name="connsiteY3-452" fmla="*/ 221918 h 762445"/>
              <a:gd name="connsiteX4-453" fmla="*/ 397600 w 2374135"/>
              <a:gd name="connsiteY4-454" fmla="*/ 470816 h 762445"/>
              <a:gd name="connsiteX5-455" fmla="*/ 41788 w 2374135"/>
              <a:gd name="connsiteY5-456" fmla="*/ 478367 h 762445"/>
              <a:gd name="connsiteX0-457" fmla="*/ 41788 w 2374135"/>
              <a:gd name="connsiteY0-458" fmla="*/ 478367 h 763212"/>
              <a:gd name="connsiteX1-459" fmla="*/ 1171292 w 2374135"/>
              <a:gd name="connsiteY1-460" fmla="*/ 110 h 763212"/>
              <a:gd name="connsiteX2-461" fmla="*/ 2259855 w 2374135"/>
              <a:gd name="connsiteY2-462" fmla="*/ 759826 h 763212"/>
              <a:gd name="connsiteX3-463" fmla="*/ 1417299 w 2374135"/>
              <a:gd name="connsiteY3-464" fmla="*/ 221918 h 763212"/>
              <a:gd name="connsiteX4-465" fmla="*/ 397600 w 2374135"/>
              <a:gd name="connsiteY4-466" fmla="*/ 470816 h 763212"/>
              <a:gd name="connsiteX5-467" fmla="*/ 41788 w 2374135"/>
              <a:gd name="connsiteY5-468" fmla="*/ 478367 h 763212"/>
              <a:gd name="connsiteX0-469" fmla="*/ 41788 w 2374135"/>
              <a:gd name="connsiteY0-470" fmla="*/ 478367 h 763437"/>
              <a:gd name="connsiteX1-471" fmla="*/ 1171292 w 2374135"/>
              <a:gd name="connsiteY1-472" fmla="*/ 110 h 763437"/>
              <a:gd name="connsiteX2-473" fmla="*/ 2259855 w 2374135"/>
              <a:gd name="connsiteY2-474" fmla="*/ 759826 h 763437"/>
              <a:gd name="connsiteX3-475" fmla="*/ 1415357 w 2374135"/>
              <a:gd name="connsiteY3-476" fmla="*/ 252207 h 763437"/>
              <a:gd name="connsiteX4-477" fmla="*/ 397600 w 2374135"/>
              <a:gd name="connsiteY4-478" fmla="*/ 470816 h 763437"/>
              <a:gd name="connsiteX5-479" fmla="*/ 41788 w 2374135"/>
              <a:gd name="connsiteY5-480" fmla="*/ 478367 h 763437"/>
              <a:gd name="connsiteX0-481" fmla="*/ 41788 w 2374135"/>
              <a:gd name="connsiteY0-482" fmla="*/ 478367 h 763437"/>
              <a:gd name="connsiteX1-483" fmla="*/ 1171292 w 2374135"/>
              <a:gd name="connsiteY1-484" fmla="*/ 110 h 763437"/>
              <a:gd name="connsiteX2-485" fmla="*/ 2259855 w 2374135"/>
              <a:gd name="connsiteY2-486" fmla="*/ 759826 h 763437"/>
              <a:gd name="connsiteX3-487" fmla="*/ 1415357 w 2374135"/>
              <a:gd name="connsiteY3-488" fmla="*/ 252207 h 763437"/>
              <a:gd name="connsiteX4-489" fmla="*/ 397600 w 2374135"/>
              <a:gd name="connsiteY4-490" fmla="*/ 470816 h 763437"/>
              <a:gd name="connsiteX5-491" fmla="*/ 41788 w 2374135"/>
              <a:gd name="connsiteY5-492" fmla="*/ 478367 h 763437"/>
              <a:gd name="connsiteX0-493" fmla="*/ 41788 w 2370937"/>
              <a:gd name="connsiteY0-494" fmla="*/ 466336 h 751406"/>
              <a:gd name="connsiteX1-495" fmla="*/ 1127766 w 2370937"/>
              <a:gd name="connsiteY1-496" fmla="*/ 114 h 751406"/>
              <a:gd name="connsiteX2-497" fmla="*/ 2259855 w 2370937"/>
              <a:gd name="connsiteY2-498" fmla="*/ 747795 h 751406"/>
              <a:gd name="connsiteX3-499" fmla="*/ 1415357 w 2370937"/>
              <a:gd name="connsiteY3-500" fmla="*/ 240176 h 751406"/>
              <a:gd name="connsiteX4-501" fmla="*/ 397600 w 2370937"/>
              <a:gd name="connsiteY4-502" fmla="*/ 458785 h 751406"/>
              <a:gd name="connsiteX5-503" fmla="*/ 41788 w 2370937"/>
              <a:gd name="connsiteY5-504" fmla="*/ 466336 h 751406"/>
              <a:gd name="connsiteX0-505" fmla="*/ 41788 w 2273135"/>
              <a:gd name="connsiteY0-506" fmla="*/ 477933 h 763003"/>
              <a:gd name="connsiteX1-507" fmla="*/ 1127766 w 2273135"/>
              <a:gd name="connsiteY1-508" fmla="*/ 11711 h 763003"/>
              <a:gd name="connsiteX2-509" fmla="*/ 1875517 w 2273135"/>
              <a:gd name="connsiteY2-510" fmla="*/ 193032 h 763003"/>
              <a:gd name="connsiteX3-511" fmla="*/ 2259855 w 2273135"/>
              <a:gd name="connsiteY3-512" fmla="*/ 759392 h 763003"/>
              <a:gd name="connsiteX4-513" fmla="*/ 1415357 w 2273135"/>
              <a:gd name="connsiteY4-514" fmla="*/ 251773 h 763003"/>
              <a:gd name="connsiteX5-515" fmla="*/ 397600 w 2273135"/>
              <a:gd name="connsiteY5-516" fmla="*/ 470382 h 763003"/>
              <a:gd name="connsiteX6-517" fmla="*/ 41788 w 2273135"/>
              <a:gd name="connsiteY6-518" fmla="*/ 477933 h 763003"/>
              <a:gd name="connsiteX0-519" fmla="*/ 41788 w 2273135"/>
              <a:gd name="connsiteY0-520" fmla="*/ 484314 h 769384"/>
              <a:gd name="connsiteX1-521" fmla="*/ 1127766 w 2273135"/>
              <a:gd name="connsiteY1-522" fmla="*/ 18092 h 769384"/>
              <a:gd name="connsiteX2-523" fmla="*/ 1875517 w 2273135"/>
              <a:gd name="connsiteY2-524" fmla="*/ 199413 h 769384"/>
              <a:gd name="connsiteX3-525" fmla="*/ 2259855 w 2273135"/>
              <a:gd name="connsiteY3-526" fmla="*/ 765773 h 769384"/>
              <a:gd name="connsiteX4-527" fmla="*/ 1415357 w 2273135"/>
              <a:gd name="connsiteY4-528" fmla="*/ 258154 h 769384"/>
              <a:gd name="connsiteX5-529" fmla="*/ 397600 w 2273135"/>
              <a:gd name="connsiteY5-530" fmla="*/ 476763 h 769384"/>
              <a:gd name="connsiteX6-531" fmla="*/ 41788 w 2273135"/>
              <a:gd name="connsiteY6-532" fmla="*/ 484314 h 769384"/>
              <a:gd name="connsiteX0-533" fmla="*/ 41788 w 2359350"/>
              <a:gd name="connsiteY0-534" fmla="*/ 484314 h 769384"/>
              <a:gd name="connsiteX1-535" fmla="*/ 1127766 w 2359350"/>
              <a:gd name="connsiteY1-536" fmla="*/ 18092 h 769384"/>
              <a:gd name="connsiteX2-537" fmla="*/ 1875517 w 2359350"/>
              <a:gd name="connsiteY2-538" fmla="*/ 199413 h 769384"/>
              <a:gd name="connsiteX3-539" fmla="*/ 2259855 w 2359350"/>
              <a:gd name="connsiteY3-540" fmla="*/ 765773 h 769384"/>
              <a:gd name="connsiteX4-541" fmla="*/ 1415357 w 2359350"/>
              <a:gd name="connsiteY4-542" fmla="*/ 258154 h 769384"/>
              <a:gd name="connsiteX5-543" fmla="*/ 397600 w 2359350"/>
              <a:gd name="connsiteY5-544" fmla="*/ 476763 h 769384"/>
              <a:gd name="connsiteX6-545" fmla="*/ 41788 w 2359350"/>
              <a:gd name="connsiteY6-546" fmla="*/ 484314 h 769384"/>
              <a:gd name="connsiteX0-547" fmla="*/ 41788 w 2314608"/>
              <a:gd name="connsiteY0-548" fmla="*/ 484314 h 769384"/>
              <a:gd name="connsiteX1-549" fmla="*/ 1127766 w 2314608"/>
              <a:gd name="connsiteY1-550" fmla="*/ 18092 h 769384"/>
              <a:gd name="connsiteX2-551" fmla="*/ 1875517 w 2314608"/>
              <a:gd name="connsiteY2-552" fmla="*/ 199413 h 769384"/>
              <a:gd name="connsiteX3-553" fmla="*/ 2259855 w 2314608"/>
              <a:gd name="connsiteY3-554" fmla="*/ 765773 h 769384"/>
              <a:gd name="connsiteX4-555" fmla="*/ 1415357 w 2314608"/>
              <a:gd name="connsiteY4-556" fmla="*/ 258154 h 769384"/>
              <a:gd name="connsiteX5-557" fmla="*/ 397600 w 2314608"/>
              <a:gd name="connsiteY5-558" fmla="*/ 476763 h 769384"/>
              <a:gd name="connsiteX6-559" fmla="*/ 41788 w 2314608"/>
              <a:gd name="connsiteY6-560" fmla="*/ 484314 h 769384"/>
            </a:gdLst>
            <a:ahLst/>
            <a:cxnLst>
              <a:cxn ang="0">
                <a:pos x="connsiteX0-547" y="connsiteY0-548"/>
              </a:cxn>
              <a:cxn ang="0">
                <a:pos x="connsiteX1-549" y="connsiteY1-550"/>
              </a:cxn>
              <a:cxn ang="0">
                <a:pos x="connsiteX2-551" y="connsiteY2-552"/>
              </a:cxn>
              <a:cxn ang="0">
                <a:pos x="connsiteX3-553" y="connsiteY3-554"/>
              </a:cxn>
              <a:cxn ang="0">
                <a:pos x="connsiteX4-555" y="connsiteY4-556"/>
              </a:cxn>
              <a:cxn ang="0">
                <a:pos x="connsiteX5-557" y="connsiteY5-558"/>
              </a:cxn>
              <a:cxn ang="0">
                <a:pos x="connsiteX6-559" y="connsiteY6-560"/>
              </a:cxn>
            </a:cxnLst>
            <a:rect l="l" t="t" r="r" b="b"/>
            <a:pathLst>
              <a:path w="2314608" h="769384">
                <a:moveTo>
                  <a:pt x="41788" y="484314"/>
                </a:moveTo>
                <a:cubicBezTo>
                  <a:pt x="41788" y="437661"/>
                  <a:pt x="691663" y="10012"/>
                  <a:pt x="1127766" y="18092"/>
                </a:cubicBezTo>
                <a:cubicBezTo>
                  <a:pt x="1433388" y="-29392"/>
                  <a:pt x="1448596" y="11749"/>
                  <a:pt x="1875517" y="199413"/>
                </a:cubicBezTo>
                <a:cubicBezTo>
                  <a:pt x="2415552" y="623577"/>
                  <a:pt x="2336548" y="755983"/>
                  <a:pt x="2259855" y="765773"/>
                </a:cubicBezTo>
                <a:cubicBezTo>
                  <a:pt x="2259855" y="812426"/>
                  <a:pt x="1875753" y="394171"/>
                  <a:pt x="1415357" y="258154"/>
                </a:cubicBezTo>
                <a:cubicBezTo>
                  <a:pt x="861127" y="183752"/>
                  <a:pt x="661273" y="387383"/>
                  <a:pt x="397600" y="476763"/>
                </a:cubicBezTo>
                <a:cubicBezTo>
                  <a:pt x="12916" y="762707"/>
                  <a:pt x="-60520" y="541075"/>
                  <a:pt x="41788" y="4843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userDrawn="1"/>
        </p:nvSpPr>
        <p:spPr>
          <a:xfrm rot="20928718">
            <a:off x="4534768" y="2124092"/>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1" name="曲线连接符 10"/>
          <p:cNvCxnSpPr/>
          <p:nvPr userDrawn="1"/>
        </p:nvCxnSpPr>
        <p:spPr>
          <a:xfrm flipV="1">
            <a:off x="4518121" y="2139852"/>
            <a:ext cx="93625" cy="7248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userDrawn="1"/>
        </p:nvCxnSpPr>
        <p:spPr>
          <a:xfrm>
            <a:off x="4613357" y="2137842"/>
            <a:ext cx="97483" cy="80108"/>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userDrawn="1"/>
        </p:nvCxnSpPr>
        <p:spPr>
          <a:xfrm flipV="1">
            <a:off x="4708341" y="2138067"/>
            <a:ext cx="89216" cy="80486"/>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userDrawn="1"/>
        </p:nvCxnSpPr>
        <p:spPr>
          <a:xfrm>
            <a:off x="4798917" y="2137319"/>
            <a:ext cx="78403" cy="84222"/>
          </a:xfrm>
          <a:prstGeom prst="curvedConnector3">
            <a:avLst>
              <a:gd name="adj1" fmla="val 50000"/>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rot="671282" flipH="1">
            <a:off x="4834595" y="2114618"/>
            <a:ext cx="26907" cy="5963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同侧圆角矩形 15"/>
          <p:cNvSpPr/>
          <p:nvPr userDrawn="1"/>
        </p:nvSpPr>
        <p:spPr>
          <a:xfrm flipV="1">
            <a:off x="4513308" y="2692168"/>
            <a:ext cx="369612" cy="368181"/>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userDrawn="1"/>
        </p:nvSpPr>
        <p:spPr>
          <a:xfrm>
            <a:off x="4610098" y="3054748"/>
            <a:ext cx="173605" cy="504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userDrawn="1"/>
        </p:nvSpPr>
        <p:spPr>
          <a:xfrm rot="20944220">
            <a:off x="4460502" y="2755477"/>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userDrawn="1"/>
        </p:nvSpPr>
        <p:spPr>
          <a:xfrm rot="20944220">
            <a:off x="4460502" y="282472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圆角矩形 19"/>
          <p:cNvSpPr/>
          <p:nvPr userDrawn="1"/>
        </p:nvSpPr>
        <p:spPr>
          <a:xfrm rot="20944220">
            <a:off x="4455060" y="2893616"/>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userDrawn="1"/>
        </p:nvSpPr>
        <p:spPr>
          <a:xfrm rot="20944220">
            <a:off x="4455060" y="2962511"/>
            <a:ext cx="472481" cy="39228"/>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userDrawn="1"/>
        </p:nvSpPr>
        <p:spPr>
          <a:xfrm>
            <a:off x="5129102" y="1823021"/>
            <a:ext cx="1954658" cy="1954658"/>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spcAft>
                <a:spcPts val="0"/>
              </a:spcAft>
            </a:pPr>
            <a:endParaRPr lang="zh-CN" altLang="en-US" sz="13800" b="1" dirty="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25600" y="838800"/>
            <a:ext cx="5817600" cy="979200"/>
          </a:xfrm>
        </p:spPr>
        <p:txBody>
          <a:bodyPr lIns="0" tIns="0" rIns="0"/>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1202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386400" y="2538000"/>
            <a:ext cx="4550400" cy="3556800"/>
          </a:xfrm>
        </p:spPr>
        <p:txBody>
          <a:bodyPr>
            <a:normAutofit/>
          </a:bodyPr>
          <a:lstStyle>
            <a:lvl1pPr marL="0" indent="0" algn="just">
              <a:lnSpc>
                <a:spcPct val="150000"/>
              </a:lnSpc>
              <a:spcBef>
                <a:spcPts val="0"/>
              </a:spcBef>
              <a:buFont typeface="Arial" panose="020B0604020202020204"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矩形 7"/>
          <p:cNvSpPr/>
          <p:nvPr userDrawn="1"/>
        </p:nvSpPr>
        <p:spPr>
          <a:xfrm>
            <a:off x="3225023" y="1841500"/>
            <a:ext cx="2921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9" name="矩形 8"/>
          <p:cNvSpPr/>
          <p:nvPr userDrawn="1"/>
        </p:nvSpPr>
        <p:spPr>
          <a:xfrm>
            <a:off x="6120623" y="1841500"/>
            <a:ext cx="292100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fontScale="25000" lnSpcReduction="20000"/>
          </a:bodyPr>
          <a:lstStyle/>
          <a:p>
            <a:pPr algn="ctr"/>
            <a:endParaRPr lang="zh-CN" altLang="en-US"/>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88" y="2553201"/>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2200" y="2553201"/>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32400" y="1332000"/>
            <a:ext cx="7048800" cy="2386800"/>
          </a:xfrm>
        </p:spPr>
        <p:txBody>
          <a:bodyPr bIns="46800" anchor="b" anchorCtr="0">
            <a:normAutofit/>
          </a:bodyPr>
          <a:lstStyle>
            <a:lvl1pPr algn="ct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7" y="457200"/>
            <a:ext cx="4165200" cy="1600200"/>
          </a:xfrm>
        </p:spPr>
        <p:txBody>
          <a:bodyPr anchor="b"/>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800"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40BD5F-9460-4C8E-A23B-637455E4D55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42764" y="365125"/>
            <a:ext cx="1711035" cy="5811838"/>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838200" y="365125"/>
            <a:ext cx="8652164"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1BB201A-7235-4E23-BDB2-9F9A947DC4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40BD5F-9460-4C8E-A23B-637455E4D558}" type="slidenum">
              <a:rPr lang="zh-CN" altLang="en-US" smtClean="0"/>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4.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55575"/>
            <a:ext cx="10515600" cy="7969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143000"/>
            <a:ext cx="10515600" cy="50339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A1BB201A-7235-4E23-BDB2-9F9A947DC4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4040BD5F-9460-4C8E-A23B-637455E4D5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rgbClr val="51515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rgbClr val="51515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rgbClr val="51515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9.jpeg"/><Relationship Id="rId1" Type="http://schemas.openxmlformats.org/officeDocument/2006/relationships/image" Target="../media/image28.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31.jpeg"/><Relationship Id="rId1"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2.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37.jpeg"/><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39.jpeg"/><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40.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4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42.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xml"/><Relationship Id="rId4" Type="http://schemas.openxmlformats.org/officeDocument/2006/relationships/slide" Target="slide2.xml"/><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image" Target="../media/image43.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6.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17.jpe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19.jpe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1.jpeg"/><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3.jpe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5.jpeg"/><Relationship Id="rId1" Type="http://schemas.openxmlformats.org/officeDocument/2006/relationships/image" Target="../media/image2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7.jpeg"/><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矩形 17"/>
          <p:cNvSpPr/>
          <p:nvPr/>
        </p:nvSpPr>
        <p:spPr>
          <a:xfrm>
            <a:off x="-2540" y="2433638"/>
            <a:ext cx="12193588" cy="2060575"/>
          </a:xfrm>
          <a:prstGeom prst="rect">
            <a:avLst/>
          </a:prstGeom>
          <a:solidFill>
            <a:srgbClr val="9BBB59"/>
          </a:solidFill>
          <a:ln w="25400">
            <a:noFill/>
          </a:ln>
        </p:spPr>
        <p:txBody>
          <a:bodyPr lIns="91422" tIns="45711" rIns="91422" bIns="45711" anchor="ctr"/>
          <a:p>
            <a:pPr lvl="0">
              <a:lnSpc>
                <a:spcPct val="100000"/>
              </a:lnSpc>
            </a:pPr>
            <a:endParaRPr sz="4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0" name="组合 4099"/>
          <p:cNvGrpSpPr/>
          <p:nvPr/>
        </p:nvGrpSpPr>
        <p:grpSpPr>
          <a:xfrm>
            <a:off x="695960" y="2276475"/>
            <a:ext cx="2638425" cy="2320925"/>
            <a:chOff x="0" y="0"/>
            <a:chExt cx="2638768" cy="2320472"/>
          </a:xfrm>
        </p:grpSpPr>
        <p:sp>
          <p:nvSpPr>
            <p:cNvPr id="4101" name="矩形 4"/>
            <p:cNvSpPr/>
            <p:nvPr/>
          </p:nvSpPr>
          <p:spPr>
            <a:xfrm>
              <a:off x="478528"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2" name="矩形 3"/>
            <p:cNvSpPr/>
            <p:nvPr/>
          </p:nvSpPr>
          <p:spPr>
            <a:xfrm>
              <a:off x="0" y="2180480"/>
              <a:ext cx="2134712" cy="139992"/>
            </a:xfrm>
            <a:custGeom>
              <a:avLst/>
              <a:gdLst>
                <a:gd name="txL" fmla="*/ 0 w 1928127"/>
                <a:gd name="txT" fmla="*/ 0 h 266629"/>
                <a:gd name="txR" fmla="*/ 1928127 w 1928127"/>
                <a:gd name="txB" fmla="*/ 266629 h 266629"/>
              </a:gdLst>
              <a:ahLst/>
              <a:cxnLst>
                <a:cxn ang="0">
                  <a:pos x="0" y="0"/>
                </a:cxn>
                <a:cxn ang="0">
                  <a:pos x="1928127" y="23221"/>
                </a:cxn>
                <a:cxn ang="0">
                  <a:pos x="1928127" y="266629"/>
                </a:cxn>
                <a:cxn ang="0">
                  <a:pos x="70399" y="266629"/>
                </a:cxn>
                <a:cxn ang="0">
                  <a:pos x="0" y="0"/>
                </a:cxn>
              </a:cxnLst>
              <a:rect l="txL" t="txT" r="txR" b="txB"/>
              <a:pathLst>
                <a:path w="1928127" h="266629">
                  <a:moveTo>
                    <a:pt x="0" y="0"/>
                  </a:moveTo>
                  <a:lnTo>
                    <a:pt x="1928127" y="23221"/>
                  </a:lnTo>
                  <a:lnTo>
                    <a:pt x="1928127" y="266629"/>
                  </a:lnTo>
                  <a:lnTo>
                    <a:pt x="70399" y="266629"/>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3" name="矩形 2"/>
          <p:cNvSpPr/>
          <p:nvPr/>
        </p:nvSpPr>
        <p:spPr>
          <a:xfrm>
            <a:off x="781685" y="2289175"/>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04" name="组合 4103"/>
          <p:cNvGrpSpPr/>
          <p:nvPr/>
        </p:nvGrpSpPr>
        <p:grpSpPr>
          <a:xfrm>
            <a:off x="3131185" y="2284413"/>
            <a:ext cx="2651125" cy="2320925"/>
            <a:chOff x="0" y="0"/>
            <a:chExt cx="2650960" cy="2320472"/>
          </a:xfrm>
        </p:grpSpPr>
        <p:sp>
          <p:nvSpPr>
            <p:cNvPr id="4105" name="矩形 4"/>
            <p:cNvSpPr/>
            <p:nvPr/>
          </p:nvSpPr>
          <p:spPr>
            <a:xfrm>
              <a:off x="490720" y="0"/>
              <a:ext cx="2160240" cy="156208"/>
            </a:xfrm>
            <a:custGeom>
              <a:avLst/>
              <a:gdLst>
                <a:gd name="txL" fmla="*/ 0 w 2160240"/>
                <a:gd name="txT" fmla="*/ 0 h 156208"/>
                <a:gd name="txR" fmla="*/ 2160240 w 2160240"/>
                <a:gd name="txB" fmla="*/ 156208 h 156208"/>
              </a:gdLst>
              <a:ahLst/>
              <a:cxnLst>
                <a:cxn ang="0">
                  <a:pos x="134112" y="0"/>
                </a:cxn>
                <a:cxn ang="0">
                  <a:pos x="2160240" y="12192"/>
                </a:cxn>
                <a:cxn ang="0">
                  <a:pos x="2160240" y="156208"/>
                </a:cxn>
                <a:cxn ang="0">
                  <a:pos x="0" y="156208"/>
                </a:cxn>
                <a:cxn ang="0">
                  <a:pos x="134112" y="0"/>
                </a:cxn>
              </a:cxnLst>
              <a:rect l="txL" t="txT" r="txR" b="txB"/>
              <a:pathLst>
                <a:path w="2160240" h="156208">
                  <a:moveTo>
                    <a:pt x="134112" y="0"/>
                  </a:moveTo>
                  <a:lnTo>
                    <a:pt x="2160240" y="12192"/>
                  </a:lnTo>
                  <a:lnTo>
                    <a:pt x="2160240" y="156208"/>
                  </a:lnTo>
                  <a:lnTo>
                    <a:pt x="0" y="156208"/>
                  </a:lnTo>
                  <a:lnTo>
                    <a:pt x="134112"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6" name="矩形 3"/>
            <p:cNvSpPr/>
            <p:nvPr/>
          </p:nvSpPr>
          <p:spPr>
            <a:xfrm>
              <a:off x="0" y="2192672"/>
              <a:ext cx="2146904" cy="127800"/>
            </a:xfrm>
            <a:custGeom>
              <a:avLst/>
              <a:gdLst>
                <a:gd name="txL" fmla="*/ 0 w 1939139"/>
                <a:gd name="txT" fmla="*/ 0 h 243408"/>
                <a:gd name="txR" fmla="*/ 1939139 w 1939139"/>
                <a:gd name="txB" fmla="*/ 243408 h 243408"/>
              </a:gdLst>
              <a:ahLst/>
              <a:cxnLst>
                <a:cxn ang="0">
                  <a:pos x="0" y="0"/>
                </a:cxn>
                <a:cxn ang="0">
                  <a:pos x="1939139" y="0"/>
                </a:cxn>
                <a:cxn ang="0">
                  <a:pos x="1939139" y="243408"/>
                </a:cxn>
                <a:cxn ang="0">
                  <a:pos x="81411" y="243408"/>
                </a:cxn>
                <a:cxn ang="0">
                  <a:pos x="0" y="0"/>
                </a:cxn>
              </a:cxnLst>
              <a:rect l="txL" t="txT" r="txR" b="txB"/>
              <a:pathLst>
                <a:path w="1939139" h="243408">
                  <a:moveTo>
                    <a:pt x="0" y="0"/>
                  </a:moveTo>
                  <a:lnTo>
                    <a:pt x="1939139" y="0"/>
                  </a:lnTo>
                  <a:lnTo>
                    <a:pt x="1939139" y="243408"/>
                  </a:lnTo>
                  <a:lnTo>
                    <a:pt x="81411" y="243408"/>
                  </a:lnTo>
                  <a:lnTo>
                    <a:pt x="0" y="0"/>
                  </a:lnTo>
                  <a:close/>
                </a:path>
              </a:pathLst>
            </a:custGeom>
            <a:solidFill>
              <a:srgbClr val="A5A5A5"/>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4107" name="矩形 2"/>
          <p:cNvSpPr/>
          <p:nvPr/>
        </p:nvSpPr>
        <p:spPr>
          <a:xfrm>
            <a:off x="3229610" y="2297113"/>
            <a:ext cx="2552700" cy="2320925"/>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solidFill>
            <a:schemeClr val="bg1"/>
          </a:solid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8" name="矩形 2"/>
          <p:cNvSpPr/>
          <p:nvPr/>
        </p:nvSpPr>
        <p:spPr>
          <a:xfrm>
            <a:off x="8515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1"/>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2"/>
          <p:cNvSpPr/>
          <p:nvPr/>
        </p:nvSpPr>
        <p:spPr>
          <a:xfrm>
            <a:off x="3302635" y="2343150"/>
            <a:ext cx="2409825" cy="2190750"/>
          </a:xfrm>
          <a:custGeom>
            <a:avLst/>
            <a:gdLst>
              <a:gd name="txL" fmla="*/ 0 w 2552672"/>
              <a:gd name="txT" fmla="*/ 0 h 2448272"/>
              <a:gd name="txR" fmla="*/ 2552672 w 2552672"/>
              <a:gd name="txB" fmla="*/ 2448272 h 2448272"/>
            </a:gdLst>
            <a:ahLst/>
            <a:cxnLst>
              <a:cxn ang="0">
                <a:pos x="536448" y="0"/>
              </a:cxn>
              <a:cxn ang="0">
                <a:pos x="2552672" y="0"/>
              </a:cxn>
              <a:cxn ang="0">
                <a:pos x="2064992" y="2448272"/>
              </a:cxn>
              <a:cxn ang="0">
                <a:pos x="0" y="2423888"/>
              </a:cxn>
              <a:cxn ang="0">
                <a:pos x="536448" y="0"/>
              </a:cxn>
            </a:cxnLst>
            <a:rect l="txL" t="txT" r="txR" b="txB"/>
            <a:pathLst>
              <a:path w="2552672" h="2448272">
                <a:moveTo>
                  <a:pt x="536448" y="0"/>
                </a:moveTo>
                <a:lnTo>
                  <a:pt x="2552672" y="0"/>
                </a:lnTo>
                <a:lnTo>
                  <a:pt x="2064992" y="2448272"/>
                </a:lnTo>
                <a:lnTo>
                  <a:pt x="0" y="2423888"/>
                </a:lnTo>
                <a:lnTo>
                  <a:pt x="536448" y="0"/>
                </a:lnTo>
                <a:close/>
              </a:path>
            </a:pathLst>
          </a:custGeom>
          <a:blipFill rotWithShape="1">
            <a:blip r:embed="rId2"/>
            <a:stretch>
              <a:fillRect/>
            </a:stretch>
          </a:blipFill>
          <a:ln w="25400">
            <a:noFill/>
          </a:ln>
        </p:spPr>
        <p:txBody>
          <a:bodyPr lIns="91422" tIns="45711" rIns="91422" bIns="45711"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111" name="组合 4110"/>
          <p:cNvGrpSpPr/>
          <p:nvPr/>
        </p:nvGrpSpPr>
        <p:grpSpPr>
          <a:xfrm>
            <a:off x="10136823" y="6256337"/>
            <a:ext cx="1935162" cy="473075"/>
            <a:chOff x="0" y="11117"/>
            <a:chExt cx="1936145" cy="473279"/>
          </a:xfrm>
        </p:grpSpPr>
        <p:sp>
          <p:nvSpPr>
            <p:cNvPr id="4112" name="Text Box 62"/>
            <p:cNvSpPr/>
            <p:nvPr/>
          </p:nvSpPr>
          <p:spPr>
            <a:xfrm>
              <a:off x="424742" y="78480"/>
              <a:ext cx="1511403" cy="352577"/>
            </a:xfrm>
            <a:prstGeom prst="rect">
              <a:avLst/>
            </a:prstGeom>
            <a:noFill/>
            <a:ln w="9525">
              <a:noFill/>
            </a:ln>
          </p:spPr>
          <p:txBody>
            <a:bodyPr wrap="square">
              <a:spAutoFit/>
            </a:bodyPr>
            <a:p>
              <a:pPr lvl="0">
                <a:lnSpc>
                  <a:spcPct val="100000"/>
                </a:lnSpc>
              </a:pPr>
              <a:r>
                <a:rPr lang="zh-CN" altLang="en-US" sz="1600" dirty="0">
                  <a:solidFill>
                    <a:srgbClr val="00B0F0"/>
                  </a:solidFill>
                  <a:latin typeface="微软雅黑" panose="020B0503020204020204" charset="-122"/>
                  <a:ea typeface="微软雅黑" panose="020B0503020204020204" charset="-122"/>
                  <a:sym typeface="微软雅黑" panose="020B0503020204020204" charset="-122"/>
                </a:rPr>
                <a:t>北京出版社</a:t>
              </a:r>
              <a:endParaRPr lang="zh-CN" altLang="en-US" dirty="0">
                <a:ea typeface="宋体" panose="02010600030101010101" pitchFamily="2" charset="-122"/>
              </a:endParaRPr>
            </a:p>
          </p:txBody>
        </p:sp>
        <p:pic>
          <p:nvPicPr>
            <p:cNvPr id="4113" name="Picture 9" descr="G:\封面文件\★LOGO\社标.png社标"/>
            <p:cNvPicPr>
              <a:picLocks noChangeAspect="1"/>
            </p:cNvPicPr>
            <p:nvPr/>
          </p:nvPicPr>
          <p:blipFill>
            <a:blip r:embed="rId3"/>
            <a:srcRect/>
            <a:stretch>
              <a:fillRect/>
            </a:stretch>
          </p:blipFill>
          <p:spPr>
            <a:xfrm>
              <a:off x="0" y="11117"/>
              <a:ext cx="495514" cy="473279"/>
            </a:xfrm>
            <a:prstGeom prst="rect">
              <a:avLst/>
            </a:prstGeom>
            <a:noFill/>
            <a:ln w="9525">
              <a:noFill/>
            </a:ln>
          </p:spPr>
        </p:pic>
      </p:grpSp>
      <p:sp>
        <p:nvSpPr>
          <p:cNvPr id="2" name="矩形 12"/>
          <p:cNvSpPr/>
          <p:nvPr/>
        </p:nvSpPr>
        <p:spPr>
          <a:xfrm>
            <a:off x="6168390" y="3026410"/>
            <a:ext cx="4057650" cy="1182370"/>
          </a:xfrm>
          <a:prstGeom prst="rect">
            <a:avLst/>
          </a:prstGeom>
          <a:noFill/>
          <a:ln w="25400">
            <a:noFill/>
          </a:ln>
        </p:spPr>
        <p:txBody>
          <a:bodyPr anchor="ctr" anchorCtr="0"/>
          <a:p>
            <a:pPr lvl="0" algn="dist">
              <a:lnSpc>
                <a:spcPct val="100000"/>
              </a:lnSpc>
            </a:pPr>
            <a:r>
              <a:rPr lang="zh-CN" altLang="en-US" sz="5400" b="1" dirty="0">
                <a:solidFill>
                  <a:schemeClr val="bg1"/>
                </a:solidFill>
                <a:latin typeface="微软雅黑" panose="020B0503020204020204" charset="-122"/>
                <a:ea typeface="微软雅黑" panose="020B0503020204020204" charset="-122"/>
                <a:sym typeface="微软雅黑" panose="020B0503020204020204" charset="-122"/>
              </a:rPr>
              <a:t>心理健康</a:t>
            </a:r>
            <a:endParaRPr lang="zh-CN" altLang="en-US" sz="5400" b="1"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111"/>
                                        </p:tgtEl>
                                        <p:attrNameLst>
                                          <p:attrName>style.visibility</p:attrName>
                                        </p:attrNameLst>
                                      </p:cBhvr>
                                      <p:to>
                                        <p:strVal val="visible"/>
                                      </p:to>
                                    </p:set>
                                    <p:anim calcmode="lin" valueType="num">
                                      <p:cBhvr>
                                        <p:cTn id="7" dur="500" fill="hold"/>
                                        <p:tgtEl>
                                          <p:spTgt spid="4111"/>
                                        </p:tgtEl>
                                        <p:attrNameLst>
                                          <p:attrName>ppt_x</p:attrName>
                                        </p:attrNameLst>
                                      </p:cBhvr>
                                      <p:tavLst>
                                        <p:tav tm="0">
                                          <p:val>
                                            <p:strVal val="#ppt_x"/>
                                          </p:val>
                                        </p:tav>
                                        <p:tav tm="100000">
                                          <p:val>
                                            <p:strVal val="#ppt_x"/>
                                          </p:val>
                                        </p:tav>
                                      </p:tavLst>
                                    </p:anim>
                                    <p:anim calcmode="lin" valueType="num">
                                      <p:cBhvr>
                                        <p:cTn id="8" dur="500" fill="hold"/>
                                        <p:tgtEl>
                                          <p:spTgt spid="4111"/>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43200000">
                                      <p:cBhvr>
                                        <p:cTn id="10" dur="300" fill="hold"/>
                                        <p:tgtEl>
                                          <p:spTgt spid="4111"/>
                                        </p:tgtEl>
                                        <p:attrNameLst>
                                          <p:attrName>r</p:attrName>
                                        </p:attrNameLst>
                                      </p:cBhvr>
                                    </p:animRot>
                                  </p:childTnLst>
                                </p:cTn>
                              </p:par>
                            </p:childTnLst>
                          </p:cTn>
                        </p:par>
                        <p:par>
                          <p:cTn id="11" fill="hold">
                            <p:stCondLst>
                              <p:cond delay="5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17"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73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7378"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57379" name="组合 57378"/>
          <p:cNvGrpSpPr/>
          <p:nvPr/>
        </p:nvGrpSpPr>
        <p:grpSpPr>
          <a:xfrm>
            <a:off x="1883410" y="512763"/>
            <a:ext cx="539750" cy="539750"/>
            <a:chOff x="0" y="0"/>
            <a:chExt cx="540000" cy="540000"/>
          </a:xfrm>
        </p:grpSpPr>
        <p:sp>
          <p:nvSpPr>
            <p:cNvPr id="5738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738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5738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人际交往的功能</a:t>
            </a:r>
            <a:endParaRPr lang="zh-CN" altLang="en-US" dirty="0">
              <a:ea typeface="宋体" panose="02010600030101010101" pitchFamily="2" charset="-122"/>
            </a:endParaRPr>
          </a:p>
        </p:txBody>
      </p:sp>
      <p:sp>
        <p:nvSpPr>
          <p:cNvPr id="57383"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功能</a:t>
            </a:r>
            <a:endParaRPr lang="zh-CN" altLang="en-US" dirty="0">
              <a:ea typeface="宋体" panose="02010600030101010101" pitchFamily="2" charset="-122"/>
            </a:endParaRPr>
          </a:p>
        </p:txBody>
      </p:sp>
      <p:sp>
        <p:nvSpPr>
          <p:cNvPr id="5738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6" name="矩形 13"/>
          <p:cNvSpPr/>
          <p:nvPr/>
        </p:nvSpPr>
        <p:spPr>
          <a:xfrm>
            <a:off x="6593523" y="5372259"/>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ctr"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五、亦步亦趋型</a:t>
            </a:r>
            <a:endParaRPr lang="en-US" altLang="x-none" dirty="0">
              <a:ea typeface="宋体" panose="02010600030101010101" pitchFamily="2" charset="-122"/>
            </a:endParaRPr>
          </a:p>
        </p:txBody>
      </p:sp>
      <p:pic>
        <p:nvPicPr>
          <p:cNvPr id="57388" name="图片 16" descr="C:\Users\cxy\Desktop\中职-《心理健康》\图\p29632732.jpgp29632732"/>
          <p:cNvPicPr>
            <a:picLocks noChangeAspect="1"/>
          </p:cNvPicPr>
          <p:nvPr/>
        </p:nvPicPr>
        <p:blipFill>
          <a:blip r:embed="rId2"/>
          <a:srcRect/>
          <a:stretch>
            <a:fillRect/>
          </a:stretch>
        </p:blipFill>
        <p:spPr>
          <a:xfrm>
            <a:off x="1847215" y="2136775"/>
            <a:ext cx="4314190" cy="2876550"/>
          </a:xfrm>
          <a:prstGeom prst="rect">
            <a:avLst/>
          </a:prstGeom>
          <a:noFill/>
          <a:ln w="9525">
            <a:noFill/>
          </a:ln>
        </p:spPr>
      </p:pic>
      <p:sp>
        <p:nvSpPr>
          <p:cNvPr id="57387" name="矩形 15"/>
          <p:cNvSpPr/>
          <p:nvPr/>
        </p:nvSpPr>
        <p:spPr>
          <a:xfrm>
            <a:off x="6452870" y="1574165"/>
            <a:ext cx="4371975" cy="3743325"/>
          </a:xfrm>
          <a:prstGeom prst="rect">
            <a:avLst/>
          </a:prstGeom>
          <a:noFill/>
          <a:ln w="9525">
            <a:noFill/>
          </a:ln>
        </p:spPr>
        <p:txBody>
          <a:bodyPr wrap="square">
            <a:spAutoFit/>
          </a:bodyPr>
          <a:p>
            <a:pPr marL="0" lvl="0" indent="414655">
              <a:lnSpc>
                <a:spcPct val="135000"/>
              </a:lnSpc>
              <a:spcBef>
                <a:spcPts val="200"/>
              </a:spcBef>
              <a:spcAft>
                <a:spcPts val="65"/>
              </a:spcAft>
            </a:pPr>
            <a:r>
              <a:rPr sz="1600" dirty="0">
                <a:solidFill>
                  <a:srgbClr val="A6A6A6"/>
                </a:solidFill>
                <a:latin typeface="微软雅黑" panose="020B0503020204020204" charset="-122"/>
                <a:ea typeface="微软雅黑" panose="020B0503020204020204" charset="-122"/>
                <a:sym typeface="微软雅黑" panose="020B0503020204020204" charset="-122"/>
              </a:rPr>
              <a:t>这类人交友无原则，依从性强，缺乏独立性，往往人云亦云，表面跟所有人都一团和气，实则没有一个真正的朋友。这种交往模式会使人失去真正的友谊，又不利于集体好风气的形成。</a:t>
            </a:r>
            <a:endParaRPr sz="1600" dirty="0">
              <a:solidFill>
                <a:srgbClr val="A6A6A6"/>
              </a:solidFill>
              <a:latin typeface="微软雅黑" panose="020B0503020204020204" charset="-122"/>
              <a:ea typeface="微软雅黑" panose="020B0503020204020204" charset="-122"/>
              <a:sym typeface="微软雅黑" panose="020B0503020204020204" charset="-122"/>
            </a:endParaRPr>
          </a:p>
          <a:p>
            <a:pPr marL="0" lvl="0" indent="414655">
              <a:lnSpc>
                <a:spcPct val="135000"/>
              </a:lnSpc>
              <a:spcBef>
                <a:spcPts val="200"/>
              </a:spcBef>
              <a:spcAft>
                <a:spcPts val="65"/>
              </a:spcAft>
            </a:pPr>
            <a:r>
              <a:rPr sz="1600" dirty="0">
                <a:solidFill>
                  <a:srgbClr val="A6A6A6"/>
                </a:solidFill>
                <a:latin typeface="微软雅黑" panose="020B0503020204020204" charset="-122"/>
                <a:ea typeface="微软雅黑" panose="020B0503020204020204" charset="-122"/>
                <a:sym typeface="微软雅黑" panose="020B0503020204020204" charset="-122"/>
              </a:rPr>
              <a:t>事实上，维护友谊，不等于迁就对方，附和对方，靠和稀泥来调和矛盾，虽然表面上没伤感情，但实际上拉大了彼此的心理距离。交朋友必须坚持原则，真正的朋友有时不妨给予他人真心的批评与建议，建立真正的、互帮互助的、和谐的人际关系。</a:t>
            </a:r>
            <a:endParaRPr sz="1600" dirty="0">
              <a:solidFill>
                <a:srgbClr val="A6A6A6"/>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7379"/>
                                        </p:tgtEl>
                                        <p:attrNameLst>
                                          <p:attrName>style.visibility</p:attrName>
                                        </p:attrNameLst>
                                      </p:cBhvr>
                                      <p:to>
                                        <p:strVal val="visible"/>
                                      </p:to>
                                    </p:set>
                                    <p:anim calcmode="lin" valueType="num">
                                      <p:cBhvr>
                                        <p:cTn id="7" dur="500" fill="hold"/>
                                        <p:tgtEl>
                                          <p:spTgt spid="57379"/>
                                        </p:tgtEl>
                                        <p:attrNameLst>
                                          <p:attrName>ppt_x</p:attrName>
                                        </p:attrNameLst>
                                      </p:cBhvr>
                                      <p:tavLst>
                                        <p:tav tm="0">
                                          <p:val>
                                            <p:strVal val="#ppt_x"/>
                                          </p:val>
                                        </p:tav>
                                        <p:tav tm="100000">
                                          <p:val>
                                            <p:strVal val="#ppt_x"/>
                                          </p:val>
                                        </p:tav>
                                      </p:tavLst>
                                    </p:anim>
                                    <p:anim calcmode="lin" valueType="num">
                                      <p:cBhvr>
                                        <p:cTn id="8" dur="500" fill="hold"/>
                                        <p:tgtEl>
                                          <p:spTgt spid="5737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7382"/>
                                        </p:tgtEl>
                                        <p:attrNameLst>
                                          <p:attrName>style.visibility</p:attrName>
                                        </p:attrNameLst>
                                      </p:cBhvr>
                                      <p:to>
                                        <p:strVal val="visible"/>
                                      </p:to>
                                    </p:set>
                                    <p:anim calcmode="lin" valueType="num">
                                      <p:cBhvr>
                                        <p:cTn id="11" dur="500" fill="hold"/>
                                        <p:tgtEl>
                                          <p:spTgt spid="57382"/>
                                        </p:tgtEl>
                                        <p:attrNameLst>
                                          <p:attrName>ppt_x</p:attrName>
                                        </p:attrNameLst>
                                      </p:cBhvr>
                                      <p:tavLst>
                                        <p:tav tm="0">
                                          <p:val>
                                            <p:strVal val="#ppt_x"/>
                                          </p:val>
                                        </p:tav>
                                        <p:tav tm="100000">
                                          <p:val>
                                            <p:strVal val="#ppt_x"/>
                                          </p:val>
                                        </p:tav>
                                      </p:tavLst>
                                    </p:anim>
                                    <p:anim calcmode="lin" valueType="num">
                                      <p:cBhvr>
                                        <p:cTn id="12" dur="500" fill="hold"/>
                                        <p:tgtEl>
                                          <p:spTgt spid="5738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7387"/>
                                        </p:tgtEl>
                                        <p:attrNameLst>
                                          <p:attrName>style.visibility</p:attrName>
                                        </p:attrNameLst>
                                      </p:cBhvr>
                                      <p:to>
                                        <p:strVal val="visible"/>
                                      </p:to>
                                    </p:set>
                                    <p:animEffect filter="fade">
                                      <p:cBhvr>
                                        <p:cTn id="17" dur="1000"/>
                                        <p:tgtEl>
                                          <p:spTgt spid="57387"/>
                                        </p:tgtEl>
                                      </p:cBhvr>
                                    </p:animEffect>
                                    <p:anim calcmode="lin" valueType="num">
                                      <p:cBhvr>
                                        <p:cTn id="18" dur="1000" fill="hold"/>
                                        <p:tgtEl>
                                          <p:spTgt spid="57387"/>
                                        </p:tgtEl>
                                        <p:attrNameLst>
                                          <p:attrName>ppt_x</p:attrName>
                                        </p:attrNameLst>
                                      </p:cBhvr>
                                      <p:tavLst>
                                        <p:tav tm="0">
                                          <p:val>
                                            <p:strVal val="#ppt_x"/>
                                          </p:val>
                                        </p:tav>
                                        <p:tav tm="100000">
                                          <p:val>
                                            <p:strVal val="#ppt_x"/>
                                          </p:val>
                                        </p:tav>
                                      </p:tavLst>
                                    </p:anim>
                                    <p:anim calcmode="lin" valueType="num">
                                      <p:cBhvr>
                                        <p:cTn id="19" dur="1000" fill="hold"/>
                                        <p:tgtEl>
                                          <p:spTgt spid="5738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57388"/>
                                        </p:tgtEl>
                                        <p:attrNameLst>
                                          <p:attrName>style.visibility</p:attrName>
                                        </p:attrNameLst>
                                      </p:cBhvr>
                                      <p:to>
                                        <p:strVal val="visible"/>
                                      </p:to>
                                    </p:set>
                                    <p:animEffect filter="fade">
                                      <p:cBhvr>
                                        <p:cTn id="23" dur="1000"/>
                                        <p:tgtEl>
                                          <p:spTgt spid="57388"/>
                                        </p:tgtEl>
                                      </p:cBhvr>
                                    </p:animEffect>
                                    <p:anim calcmode="lin" valueType="num">
                                      <p:cBhvr>
                                        <p:cTn id="24" dur="1000" fill="hold"/>
                                        <p:tgtEl>
                                          <p:spTgt spid="57388"/>
                                        </p:tgtEl>
                                        <p:attrNameLst>
                                          <p:attrName>ppt_x</p:attrName>
                                        </p:attrNameLst>
                                      </p:cBhvr>
                                      <p:tavLst>
                                        <p:tav tm="0">
                                          <p:val>
                                            <p:strVal val="#ppt_x"/>
                                          </p:val>
                                        </p:tav>
                                        <p:tav tm="100000">
                                          <p:val>
                                            <p:strVal val="#ppt_x"/>
                                          </p:val>
                                        </p:tav>
                                      </p:tavLst>
                                    </p:anim>
                                    <p:anim calcmode="lin" valueType="num">
                                      <p:cBhvr>
                                        <p:cTn id="25" dur="1000" fill="hold"/>
                                        <p:tgtEl>
                                          <p:spTgt spid="5738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300"/>
                                  </p:stCondLst>
                                  <p:childTnLst>
                                    <p:set>
                                      <p:cBhvr>
                                        <p:cTn id="29" dur="1" fill="hold">
                                          <p:stCondLst>
                                            <p:cond delay="0"/>
                                          </p:stCondLst>
                                        </p:cTn>
                                        <p:tgtEl>
                                          <p:spTgt spid="57386"/>
                                        </p:tgtEl>
                                        <p:attrNameLst>
                                          <p:attrName>style.visibility</p:attrName>
                                        </p:attrNameLst>
                                      </p:cBhvr>
                                      <p:to>
                                        <p:strVal val="visible"/>
                                      </p:to>
                                    </p:set>
                                    <p:animEffect filter="wipe(left)">
                                      <p:cBhvr>
                                        <p:cTn id="30" dur="3000"/>
                                        <p:tgtEl>
                                          <p:spTgt spid="57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2" grpId="0" bldLvl="0"/>
      <p:bldP spid="57386" grpId="0" bldLvl="0" animBg="1"/>
      <p:bldP spid="57387"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73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7378"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57379" name="组合 57378"/>
          <p:cNvGrpSpPr/>
          <p:nvPr/>
        </p:nvGrpSpPr>
        <p:grpSpPr>
          <a:xfrm>
            <a:off x="1883410" y="512763"/>
            <a:ext cx="539750" cy="539750"/>
            <a:chOff x="0" y="0"/>
            <a:chExt cx="540000" cy="540000"/>
          </a:xfrm>
        </p:grpSpPr>
        <p:sp>
          <p:nvSpPr>
            <p:cNvPr id="5738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738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5738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人际交往的功能</a:t>
            </a:r>
            <a:endParaRPr lang="zh-CN" altLang="en-US" dirty="0">
              <a:ea typeface="宋体" panose="02010600030101010101" pitchFamily="2" charset="-122"/>
            </a:endParaRPr>
          </a:p>
        </p:txBody>
      </p:sp>
      <p:sp>
        <p:nvSpPr>
          <p:cNvPr id="57383"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功能</a:t>
            </a:r>
            <a:endParaRPr lang="zh-CN" altLang="en-US" dirty="0">
              <a:ea typeface="宋体" panose="02010600030101010101" pitchFamily="2" charset="-122"/>
            </a:endParaRPr>
          </a:p>
        </p:txBody>
      </p:sp>
      <p:sp>
        <p:nvSpPr>
          <p:cNvPr id="5738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6" name="矩形 13"/>
          <p:cNvSpPr/>
          <p:nvPr/>
        </p:nvSpPr>
        <p:spPr>
          <a:xfrm>
            <a:off x="6593523" y="5372259"/>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ctr"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六、社会功利型</a:t>
            </a:r>
            <a:endParaRPr lang="en-US" altLang="x-none" dirty="0">
              <a:ea typeface="宋体" panose="02010600030101010101" pitchFamily="2" charset="-122"/>
            </a:endParaRPr>
          </a:p>
        </p:txBody>
      </p:sp>
      <p:pic>
        <p:nvPicPr>
          <p:cNvPr id="57388" name="图片 16" descr="C:\Users\cxy\Desktop\中职-《心理健康》\图\p29632732.jpgp29632732"/>
          <p:cNvPicPr>
            <a:picLocks noChangeAspect="1"/>
          </p:cNvPicPr>
          <p:nvPr/>
        </p:nvPicPr>
        <p:blipFill>
          <a:blip r:embed="rId2"/>
          <a:srcRect/>
          <a:stretch>
            <a:fillRect/>
          </a:stretch>
        </p:blipFill>
        <p:spPr>
          <a:xfrm>
            <a:off x="1847215" y="2136775"/>
            <a:ext cx="4314190" cy="2876550"/>
          </a:xfrm>
          <a:prstGeom prst="rect">
            <a:avLst/>
          </a:prstGeom>
          <a:noFill/>
          <a:ln w="9525">
            <a:noFill/>
          </a:ln>
        </p:spPr>
      </p:pic>
      <p:sp>
        <p:nvSpPr>
          <p:cNvPr id="57387" name="矩形 15"/>
          <p:cNvSpPr/>
          <p:nvPr/>
        </p:nvSpPr>
        <p:spPr>
          <a:xfrm>
            <a:off x="6452870" y="1574165"/>
            <a:ext cx="4371975" cy="3743325"/>
          </a:xfrm>
          <a:prstGeom prst="rect">
            <a:avLst/>
          </a:prstGeom>
          <a:noFill/>
          <a:ln w="9525">
            <a:noFill/>
          </a:ln>
        </p:spPr>
        <p:txBody>
          <a:bodyPr wrap="square">
            <a:spAutoFit/>
          </a:bodyPr>
          <a:p>
            <a:pPr marL="0" lvl="0" indent="414655">
              <a:lnSpc>
                <a:spcPct val="135000"/>
              </a:lnSpc>
              <a:spcBef>
                <a:spcPts val="200"/>
              </a:spcBef>
              <a:spcAft>
                <a:spcPts val="65"/>
              </a:spcAft>
            </a:pPr>
            <a:r>
              <a:rPr sz="1600" dirty="0">
                <a:solidFill>
                  <a:srgbClr val="A6A6A6"/>
                </a:solidFill>
                <a:latin typeface="微软雅黑" panose="020B0503020204020204" charset="-122"/>
                <a:ea typeface="微软雅黑" panose="020B0503020204020204" charset="-122"/>
                <a:sym typeface="微软雅黑" panose="020B0503020204020204" charset="-122"/>
              </a:rPr>
              <a:t>持这一交往方式的人往往把友情看作交易，认为“友谊”只是人与人之间的彼此利用。这类人与人交往目的性很强， 往往将个人利益置于首位，将物质利益看得过重，其“友谊”好时可以“天长地久”、“称兄道弟”，而当利益转移，便可能“移情别恋”；常常表面恭恭敬敬，心里另有打算。中职学生应该注重个人道德修养，交友的动机要纯洁，要真诚。</a:t>
            </a:r>
            <a:endParaRPr sz="1600" dirty="0">
              <a:solidFill>
                <a:srgbClr val="A6A6A6"/>
              </a:solidFill>
              <a:latin typeface="微软雅黑" panose="020B0503020204020204" charset="-122"/>
              <a:ea typeface="微软雅黑" panose="020B0503020204020204" charset="-122"/>
              <a:sym typeface="微软雅黑" panose="020B0503020204020204" charset="-122"/>
            </a:endParaRPr>
          </a:p>
          <a:p>
            <a:pPr marL="0" lvl="0" indent="414655">
              <a:lnSpc>
                <a:spcPct val="135000"/>
              </a:lnSpc>
              <a:spcBef>
                <a:spcPts val="200"/>
              </a:spcBef>
              <a:spcAft>
                <a:spcPts val="65"/>
              </a:spcAft>
            </a:pPr>
            <a:r>
              <a:rPr sz="1600" dirty="0">
                <a:solidFill>
                  <a:srgbClr val="A6A6A6"/>
                </a:solidFill>
                <a:latin typeface="微软雅黑" panose="020B0503020204020204" charset="-122"/>
                <a:ea typeface="微软雅黑" panose="020B0503020204020204" charset="-122"/>
                <a:sym typeface="微软雅黑" panose="020B0503020204020204" charset="-122"/>
              </a:rPr>
              <a:t>人是复杂的，分析人的问题千万不可简单化，对于具体的人际交往现象也绝不可以简单武断地归之于哪一种交往类型。</a:t>
            </a:r>
            <a:endParaRPr sz="1600" dirty="0">
              <a:solidFill>
                <a:srgbClr val="A6A6A6"/>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7379"/>
                                        </p:tgtEl>
                                        <p:attrNameLst>
                                          <p:attrName>style.visibility</p:attrName>
                                        </p:attrNameLst>
                                      </p:cBhvr>
                                      <p:to>
                                        <p:strVal val="visible"/>
                                      </p:to>
                                    </p:set>
                                    <p:anim calcmode="lin" valueType="num">
                                      <p:cBhvr>
                                        <p:cTn id="7" dur="500" fill="hold"/>
                                        <p:tgtEl>
                                          <p:spTgt spid="57379"/>
                                        </p:tgtEl>
                                        <p:attrNameLst>
                                          <p:attrName>ppt_x</p:attrName>
                                        </p:attrNameLst>
                                      </p:cBhvr>
                                      <p:tavLst>
                                        <p:tav tm="0">
                                          <p:val>
                                            <p:strVal val="#ppt_x"/>
                                          </p:val>
                                        </p:tav>
                                        <p:tav tm="100000">
                                          <p:val>
                                            <p:strVal val="#ppt_x"/>
                                          </p:val>
                                        </p:tav>
                                      </p:tavLst>
                                    </p:anim>
                                    <p:anim calcmode="lin" valueType="num">
                                      <p:cBhvr>
                                        <p:cTn id="8" dur="500" fill="hold"/>
                                        <p:tgtEl>
                                          <p:spTgt spid="5737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7382"/>
                                        </p:tgtEl>
                                        <p:attrNameLst>
                                          <p:attrName>style.visibility</p:attrName>
                                        </p:attrNameLst>
                                      </p:cBhvr>
                                      <p:to>
                                        <p:strVal val="visible"/>
                                      </p:to>
                                    </p:set>
                                    <p:anim calcmode="lin" valueType="num">
                                      <p:cBhvr>
                                        <p:cTn id="11" dur="500" fill="hold"/>
                                        <p:tgtEl>
                                          <p:spTgt spid="57382"/>
                                        </p:tgtEl>
                                        <p:attrNameLst>
                                          <p:attrName>ppt_x</p:attrName>
                                        </p:attrNameLst>
                                      </p:cBhvr>
                                      <p:tavLst>
                                        <p:tav tm="0">
                                          <p:val>
                                            <p:strVal val="#ppt_x"/>
                                          </p:val>
                                        </p:tav>
                                        <p:tav tm="100000">
                                          <p:val>
                                            <p:strVal val="#ppt_x"/>
                                          </p:val>
                                        </p:tav>
                                      </p:tavLst>
                                    </p:anim>
                                    <p:anim calcmode="lin" valueType="num">
                                      <p:cBhvr>
                                        <p:cTn id="12" dur="500" fill="hold"/>
                                        <p:tgtEl>
                                          <p:spTgt spid="5738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7387"/>
                                        </p:tgtEl>
                                        <p:attrNameLst>
                                          <p:attrName>style.visibility</p:attrName>
                                        </p:attrNameLst>
                                      </p:cBhvr>
                                      <p:to>
                                        <p:strVal val="visible"/>
                                      </p:to>
                                    </p:set>
                                    <p:animEffect filter="fade">
                                      <p:cBhvr>
                                        <p:cTn id="17" dur="1000"/>
                                        <p:tgtEl>
                                          <p:spTgt spid="57387"/>
                                        </p:tgtEl>
                                      </p:cBhvr>
                                    </p:animEffect>
                                    <p:anim calcmode="lin" valueType="num">
                                      <p:cBhvr>
                                        <p:cTn id="18" dur="1000" fill="hold"/>
                                        <p:tgtEl>
                                          <p:spTgt spid="57387"/>
                                        </p:tgtEl>
                                        <p:attrNameLst>
                                          <p:attrName>ppt_x</p:attrName>
                                        </p:attrNameLst>
                                      </p:cBhvr>
                                      <p:tavLst>
                                        <p:tav tm="0">
                                          <p:val>
                                            <p:strVal val="#ppt_x"/>
                                          </p:val>
                                        </p:tav>
                                        <p:tav tm="100000">
                                          <p:val>
                                            <p:strVal val="#ppt_x"/>
                                          </p:val>
                                        </p:tav>
                                      </p:tavLst>
                                    </p:anim>
                                    <p:anim calcmode="lin" valueType="num">
                                      <p:cBhvr>
                                        <p:cTn id="19" dur="1000" fill="hold"/>
                                        <p:tgtEl>
                                          <p:spTgt spid="5738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57388"/>
                                        </p:tgtEl>
                                        <p:attrNameLst>
                                          <p:attrName>style.visibility</p:attrName>
                                        </p:attrNameLst>
                                      </p:cBhvr>
                                      <p:to>
                                        <p:strVal val="visible"/>
                                      </p:to>
                                    </p:set>
                                    <p:animEffect filter="fade">
                                      <p:cBhvr>
                                        <p:cTn id="23" dur="1000"/>
                                        <p:tgtEl>
                                          <p:spTgt spid="57388"/>
                                        </p:tgtEl>
                                      </p:cBhvr>
                                    </p:animEffect>
                                    <p:anim calcmode="lin" valueType="num">
                                      <p:cBhvr>
                                        <p:cTn id="24" dur="1000" fill="hold"/>
                                        <p:tgtEl>
                                          <p:spTgt spid="57388"/>
                                        </p:tgtEl>
                                        <p:attrNameLst>
                                          <p:attrName>ppt_x</p:attrName>
                                        </p:attrNameLst>
                                      </p:cBhvr>
                                      <p:tavLst>
                                        <p:tav tm="0">
                                          <p:val>
                                            <p:strVal val="#ppt_x"/>
                                          </p:val>
                                        </p:tav>
                                        <p:tav tm="100000">
                                          <p:val>
                                            <p:strVal val="#ppt_x"/>
                                          </p:val>
                                        </p:tav>
                                      </p:tavLst>
                                    </p:anim>
                                    <p:anim calcmode="lin" valueType="num">
                                      <p:cBhvr>
                                        <p:cTn id="25" dur="1000" fill="hold"/>
                                        <p:tgtEl>
                                          <p:spTgt spid="5738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300"/>
                                  </p:stCondLst>
                                  <p:childTnLst>
                                    <p:set>
                                      <p:cBhvr>
                                        <p:cTn id="29" dur="1" fill="hold">
                                          <p:stCondLst>
                                            <p:cond delay="0"/>
                                          </p:stCondLst>
                                        </p:cTn>
                                        <p:tgtEl>
                                          <p:spTgt spid="57386"/>
                                        </p:tgtEl>
                                        <p:attrNameLst>
                                          <p:attrName>style.visibility</p:attrName>
                                        </p:attrNameLst>
                                      </p:cBhvr>
                                      <p:to>
                                        <p:strVal val="visible"/>
                                      </p:to>
                                    </p:set>
                                    <p:animEffect filter="wipe(left)">
                                      <p:cBhvr>
                                        <p:cTn id="30" dur="3000"/>
                                        <p:tgtEl>
                                          <p:spTgt spid="57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2" grpId="0" bldLvl="0"/>
      <p:bldP spid="57386" grpId="0" bldLvl="0" animBg="1"/>
      <p:bldP spid="57387"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608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6114" name="组合 46113"/>
          <p:cNvGrpSpPr/>
          <p:nvPr/>
        </p:nvGrpSpPr>
        <p:grpSpPr>
          <a:xfrm>
            <a:off x="1883410" y="512763"/>
            <a:ext cx="539750" cy="539750"/>
            <a:chOff x="0" y="0"/>
            <a:chExt cx="540000" cy="540000"/>
          </a:xfrm>
        </p:grpSpPr>
        <p:sp>
          <p:nvSpPr>
            <p:cNvPr id="4611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611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en-US" dirty="0">
                <a:ea typeface="宋体" panose="02010600030101010101" pitchFamily="2" charset="-122"/>
              </a:endParaRPr>
            </a:p>
          </p:txBody>
        </p:sp>
      </p:grpSp>
      <p:sp>
        <p:nvSpPr>
          <p:cNvPr id="46117" name="TextBox 12"/>
          <p:cNvSpPr/>
          <p:nvPr/>
        </p:nvSpPr>
        <p:spPr>
          <a:xfrm>
            <a:off x="2712085" y="552450"/>
            <a:ext cx="4241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影响人际关系发展的因素</a:t>
            </a:r>
            <a:endParaRPr lang="zh-CN" altLang="en-US" dirty="0">
              <a:ea typeface="宋体" panose="02010600030101010101" pitchFamily="2" charset="-122"/>
            </a:endParaRPr>
          </a:p>
        </p:txBody>
      </p:sp>
      <p:sp>
        <p:nvSpPr>
          <p:cNvPr id="4611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6126" name="TextBox 8"/>
          <p:cNvSpPr/>
          <p:nvPr/>
        </p:nvSpPr>
        <p:spPr>
          <a:xfrm>
            <a:off x="2123440" y="1259840"/>
            <a:ext cx="5915660" cy="170815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sym typeface="微软雅黑" panose="020B0503020204020204" charset="-122"/>
              </a:rPr>
              <a:t>一、空间的距离</a:t>
            </a:r>
            <a:endParaRPr lang="zh-CN" altLang="en-US" b="1" dirty="0">
              <a:solidFill>
                <a:srgbClr val="9BBB59"/>
              </a:solidFill>
              <a:latin typeface="微软雅黑" panose="020B0503020204020204" charset="-122"/>
              <a:ea typeface="微软雅黑" panose="020B0503020204020204" charset="-122"/>
              <a:sym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 距离越小，双方越接近，相互接触的机会越多，相互之间更容易熟悉对方，往往更容易引为知己，就是所谓“近水楼台”。因此，同桌的同学关系比较要好、寝室室友之间的关系要比班上其他同学关系更。</a:t>
            </a:r>
            <a:endParaRPr lang="zh-CN" altLang="en-US" dirty="0">
              <a:solidFill>
                <a:schemeClr val="bg2">
                  <a:lumMod val="25000"/>
                </a:schemeClr>
              </a:solidFill>
              <a:ea typeface="宋体" panose="02010600030101010101" pitchFamily="2" charset="-122"/>
            </a:endParaRPr>
          </a:p>
        </p:txBody>
      </p:sp>
      <p:sp>
        <p:nvSpPr>
          <p:cNvPr id="46127" name="TextBox 8"/>
          <p:cNvSpPr/>
          <p:nvPr/>
        </p:nvSpPr>
        <p:spPr>
          <a:xfrm>
            <a:off x="2124075" y="2962910"/>
            <a:ext cx="5915025" cy="143383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rPr>
              <a:t>二、交往的频率</a:t>
            </a:r>
            <a:endParaRPr lang="zh-CN" altLang="en-US" b="1" dirty="0">
              <a:solidFill>
                <a:srgbClr val="9BBB59"/>
              </a:solidFill>
              <a:latin typeface="微软雅黑" panose="020B0503020204020204" charset="-122"/>
              <a:ea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交往的频率是指人们相互接触次数的多少。一般来说，人际关系初期，越是接近，接触频率越高，就越有利于建立密切的人际交往。</a:t>
            </a:r>
            <a:endParaRPr lang="zh-CN" altLang="en-US" dirty="0">
              <a:solidFill>
                <a:schemeClr val="bg2">
                  <a:lumMod val="25000"/>
                </a:schemeClr>
              </a:solidFill>
              <a:ea typeface="宋体" panose="02010600030101010101" pitchFamily="2" charset="-122"/>
            </a:endParaRPr>
          </a:p>
        </p:txBody>
      </p:sp>
      <p:sp>
        <p:nvSpPr>
          <p:cNvPr id="2" name="TextBox 8"/>
          <p:cNvSpPr/>
          <p:nvPr/>
        </p:nvSpPr>
        <p:spPr>
          <a:xfrm>
            <a:off x="2124075" y="4393565"/>
            <a:ext cx="9507220" cy="115951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rPr>
              <a:t>三、背景的相似性</a:t>
            </a:r>
            <a:endParaRPr lang="zh-CN" altLang="en-US" b="1" dirty="0">
              <a:solidFill>
                <a:srgbClr val="9BBB59"/>
              </a:solidFill>
              <a:latin typeface="微软雅黑" panose="020B0503020204020204" charset="-122"/>
              <a:ea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社会心理学的有关研究表明，交往双方如果有较多类似的地方，容易产生相互吸引，促进之间人际关系的发展。</a:t>
            </a:r>
            <a:endParaRPr lang="zh-CN" altLang="en-US" dirty="0">
              <a:solidFill>
                <a:schemeClr val="bg2">
                  <a:lumMod val="25000"/>
                </a:schemeClr>
              </a:solidFill>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6126"/>
                                        </p:tgtEl>
                                        <p:attrNameLst>
                                          <p:attrName>style.visibility</p:attrName>
                                        </p:attrNameLst>
                                      </p:cBhvr>
                                      <p:to>
                                        <p:strVal val="visible"/>
                                      </p:to>
                                    </p:set>
                                    <p:animScale>
                                      <p:cBhvr>
                                        <p:cTn id="7" dur="1000" decel="50000" fill="hold">
                                          <p:stCondLst>
                                            <p:cond delay="0"/>
                                          </p:stCondLst>
                                        </p:cTn>
                                        <p:tgtEl>
                                          <p:spTgt spid="461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6126"/>
                                        </p:tgtEl>
                                        <p:attrNameLst>
                                          <p:attrName>ppt_x</p:attrName>
                                          <p:attrName>ppt_y</p:attrName>
                                        </p:attrNameLst>
                                      </p:cBhvr>
                                    </p:animMotion>
                                    <p:animEffect filter="fade">
                                      <p:cBhvr>
                                        <p:cTn id="9" dur="1000"/>
                                        <p:tgtEl>
                                          <p:spTgt spid="46126"/>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46127"/>
                                        </p:tgtEl>
                                        <p:attrNameLst>
                                          <p:attrName>style.visibility</p:attrName>
                                        </p:attrNameLst>
                                      </p:cBhvr>
                                      <p:to>
                                        <p:strVal val="visible"/>
                                      </p:to>
                                    </p:set>
                                    <p:animEffect filter="fade">
                                      <p:cBhvr>
                                        <p:cTn id="13" dur="500"/>
                                        <p:tgtEl>
                                          <p:spTgt spid="46127"/>
                                        </p:tgtEl>
                                      </p:cBhvr>
                                    </p:animEffect>
                                  </p:childTnLst>
                                </p:cTn>
                              </p:par>
                            </p:childTnLst>
                          </p:cTn>
                        </p:par>
                        <p:par>
                          <p:cTn id="14" fill="hold">
                            <p:stCondLst>
                              <p:cond delay="4699"/>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2"/>
                                        </p:tgtEl>
                                        <p:attrNameLst>
                                          <p:attrName>style.visibility</p:attrName>
                                        </p:attrNameLst>
                                      </p:cBhvr>
                                      <p:to>
                                        <p:strVal val="visible"/>
                                      </p:to>
                                    </p:set>
                                    <p:animEffect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26" grpId="0" bldLvl="0"/>
      <p:bldP spid="46127" grpId="0" bldLvl="0"/>
      <p:bldP spid="2"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608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6114" name="组合 46113"/>
          <p:cNvGrpSpPr/>
          <p:nvPr/>
        </p:nvGrpSpPr>
        <p:grpSpPr>
          <a:xfrm>
            <a:off x="1883410" y="512763"/>
            <a:ext cx="539750" cy="539750"/>
            <a:chOff x="0" y="0"/>
            <a:chExt cx="540000" cy="540000"/>
          </a:xfrm>
        </p:grpSpPr>
        <p:sp>
          <p:nvSpPr>
            <p:cNvPr id="4611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611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03</a:t>
              </a:r>
              <a:endParaRPr lang="en-US" dirty="0">
                <a:ea typeface="宋体" panose="02010600030101010101" pitchFamily="2" charset="-122"/>
              </a:endParaRPr>
            </a:p>
          </p:txBody>
        </p:sp>
      </p:grpSp>
      <p:sp>
        <p:nvSpPr>
          <p:cNvPr id="46117" name="TextBox 12"/>
          <p:cNvSpPr/>
          <p:nvPr/>
        </p:nvSpPr>
        <p:spPr>
          <a:xfrm>
            <a:off x="2712085" y="552450"/>
            <a:ext cx="4241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影响人际关系发展的因素</a:t>
            </a:r>
            <a:endParaRPr lang="zh-CN" altLang="en-US" dirty="0">
              <a:ea typeface="宋体" panose="02010600030101010101" pitchFamily="2" charset="-122"/>
            </a:endParaRPr>
          </a:p>
        </p:txBody>
      </p:sp>
      <p:sp>
        <p:nvSpPr>
          <p:cNvPr id="4611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6126" name="TextBox 8"/>
          <p:cNvSpPr/>
          <p:nvPr/>
        </p:nvSpPr>
        <p:spPr>
          <a:xfrm>
            <a:off x="2123440" y="1259840"/>
            <a:ext cx="9338310" cy="143383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sym typeface="微软雅黑" panose="020B0503020204020204" charset="-122"/>
              </a:rPr>
              <a:t>四、性格的互补性</a:t>
            </a:r>
            <a:endParaRPr lang="zh-CN" altLang="en-US" b="1" dirty="0">
              <a:solidFill>
                <a:srgbClr val="9BBB59"/>
              </a:solidFill>
              <a:latin typeface="微软雅黑" panose="020B0503020204020204" charset="-122"/>
              <a:ea typeface="微软雅黑" panose="020B0503020204020204" charset="-122"/>
              <a:sym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 与背景相似性相联系的是性格的互补性。在现实生活中有一种现象，就是性格不同的人，他们的友谊比性格相似的人更牢固。这是因为每个人都有从对方获得自己所缺乏的东西的需要，这就是社交的互补性。</a:t>
            </a:r>
            <a:endParaRPr lang="zh-CN" altLang="en-US" dirty="0">
              <a:solidFill>
                <a:schemeClr val="bg2">
                  <a:lumMod val="25000"/>
                </a:schemeClr>
              </a:solidFill>
              <a:ea typeface="宋体" panose="02010600030101010101" pitchFamily="2" charset="-122"/>
            </a:endParaRPr>
          </a:p>
        </p:txBody>
      </p:sp>
      <p:sp>
        <p:nvSpPr>
          <p:cNvPr id="46127" name="TextBox 8"/>
          <p:cNvSpPr/>
          <p:nvPr/>
        </p:nvSpPr>
        <p:spPr>
          <a:xfrm>
            <a:off x="2123440" y="2693670"/>
            <a:ext cx="9337675" cy="115951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rPr>
              <a:t>五、容貌和仪表</a:t>
            </a:r>
            <a:endParaRPr lang="zh-CN" altLang="en-US" b="1" dirty="0">
              <a:solidFill>
                <a:srgbClr val="9BBB59"/>
              </a:solidFill>
              <a:latin typeface="微软雅黑" panose="020B0503020204020204" charset="-122"/>
              <a:ea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心理学家在研究时发现，外表漂亮者在社交情境中占上风，容易引起异性的注意和喜爱，交际较广而容易成功。同时，容貌漂亮的人也比较容易说服和影响他人。</a:t>
            </a:r>
            <a:endParaRPr lang="zh-CN" altLang="en-US" dirty="0">
              <a:solidFill>
                <a:schemeClr val="bg2">
                  <a:lumMod val="25000"/>
                </a:schemeClr>
              </a:solidFill>
              <a:ea typeface="宋体" panose="02010600030101010101" pitchFamily="2" charset="-122"/>
            </a:endParaRPr>
          </a:p>
        </p:txBody>
      </p:sp>
      <p:sp>
        <p:nvSpPr>
          <p:cNvPr id="2" name="TextBox 8"/>
          <p:cNvSpPr/>
          <p:nvPr/>
        </p:nvSpPr>
        <p:spPr>
          <a:xfrm>
            <a:off x="2124075" y="3853180"/>
            <a:ext cx="9337675" cy="115951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rPr>
              <a:t>六、能力的大小</a:t>
            </a:r>
            <a:endParaRPr lang="zh-CN" altLang="en-US" b="1" dirty="0">
              <a:solidFill>
                <a:srgbClr val="9BBB59"/>
              </a:solidFill>
              <a:latin typeface="微软雅黑" panose="020B0503020204020204" charset="-122"/>
              <a:ea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古语说：“结交须胜己，似我不如无。”一个人的能力突出，会使人产生钦佩感并欣赏其才能，愿意与之接近。</a:t>
            </a:r>
            <a:endParaRPr lang="zh-CN" altLang="en-US" dirty="0">
              <a:solidFill>
                <a:schemeClr val="bg2">
                  <a:lumMod val="25000"/>
                </a:schemeClr>
              </a:solidFill>
              <a:ea typeface="宋体" panose="02010600030101010101" pitchFamily="2" charset="-122"/>
            </a:endParaRPr>
          </a:p>
        </p:txBody>
      </p:sp>
      <p:sp>
        <p:nvSpPr>
          <p:cNvPr id="4" name="TextBox 8"/>
          <p:cNvSpPr/>
          <p:nvPr/>
        </p:nvSpPr>
        <p:spPr>
          <a:xfrm>
            <a:off x="2123440" y="5012690"/>
            <a:ext cx="9337675" cy="115951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rPr>
              <a:t>七、品质特征</a:t>
            </a:r>
            <a:endParaRPr lang="zh-CN" altLang="en-US" b="1" dirty="0">
              <a:solidFill>
                <a:srgbClr val="9BBB59"/>
              </a:solidFill>
              <a:latin typeface="微软雅黑" panose="020B0503020204020204" charset="-122"/>
              <a:ea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心理学家发现，想要维持和提高自己的持久吸引力，一个重要的方面就是培养自己的良好品质和品性。人与人之间能否相互吸引，归根到底取决于一个人品质的好坏。</a:t>
            </a:r>
            <a:endParaRPr lang="zh-CN" altLang="en-US" dirty="0">
              <a:solidFill>
                <a:schemeClr val="bg2">
                  <a:lumMod val="25000"/>
                </a:schemeClr>
              </a:solidFill>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6126"/>
                                        </p:tgtEl>
                                        <p:attrNameLst>
                                          <p:attrName>style.visibility</p:attrName>
                                        </p:attrNameLst>
                                      </p:cBhvr>
                                      <p:to>
                                        <p:strVal val="visible"/>
                                      </p:to>
                                    </p:set>
                                    <p:animScale>
                                      <p:cBhvr>
                                        <p:cTn id="7" dur="1000" decel="50000" fill="hold">
                                          <p:stCondLst>
                                            <p:cond delay="0"/>
                                          </p:stCondLst>
                                        </p:cTn>
                                        <p:tgtEl>
                                          <p:spTgt spid="461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6126"/>
                                        </p:tgtEl>
                                        <p:attrNameLst>
                                          <p:attrName>ppt_x</p:attrName>
                                          <p:attrName>ppt_y</p:attrName>
                                        </p:attrNameLst>
                                      </p:cBhvr>
                                    </p:animMotion>
                                    <p:animEffect filter="fade">
                                      <p:cBhvr>
                                        <p:cTn id="9" dur="1000"/>
                                        <p:tgtEl>
                                          <p:spTgt spid="46126"/>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46127"/>
                                        </p:tgtEl>
                                        <p:attrNameLst>
                                          <p:attrName>style.visibility</p:attrName>
                                        </p:attrNameLst>
                                      </p:cBhvr>
                                      <p:to>
                                        <p:strVal val="visible"/>
                                      </p:to>
                                    </p:set>
                                    <p:animEffect filter="fade">
                                      <p:cBhvr>
                                        <p:cTn id="13" dur="500"/>
                                        <p:tgtEl>
                                          <p:spTgt spid="46127"/>
                                        </p:tgtEl>
                                      </p:cBhvr>
                                    </p:animEffect>
                                  </p:childTnLst>
                                </p:cTn>
                              </p:par>
                            </p:childTnLst>
                          </p:cTn>
                        </p:par>
                        <p:par>
                          <p:cTn id="14" fill="hold">
                            <p:stCondLst>
                              <p:cond delay="5349"/>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2"/>
                                        </p:tgtEl>
                                        <p:attrNameLst>
                                          <p:attrName>style.visibility</p:attrName>
                                        </p:attrNameLst>
                                      </p:cBhvr>
                                      <p:to>
                                        <p:strVal val="visible"/>
                                      </p:to>
                                    </p:set>
                                    <p:animEffect filter="fade">
                                      <p:cBhvr>
                                        <p:cTn id="17" dur="500"/>
                                        <p:tgtEl>
                                          <p:spTgt spid="2"/>
                                        </p:tgtEl>
                                      </p:cBhvr>
                                    </p:animEffect>
                                  </p:childTnLst>
                                </p:cTn>
                              </p:par>
                            </p:childTnLst>
                          </p:cTn>
                        </p:par>
                        <p:par>
                          <p:cTn id="18" fill="hold">
                            <p:stCondLst>
                              <p:cond delay="8600"/>
                            </p:stCondLst>
                            <p:childTnLst>
                              <p:par>
                                <p:cTn id="19" presetID="10" presetClass="entr" presetSubtype="0" fill="hold" grpId="0" nodeType="afterEffect">
                                  <p:stCondLst>
                                    <p:cond delay="0"/>
                                  </p:stCondLst>
                                  <p:iterate type="wd">
                                    <p:tmPct val="10000"/>
                                  </p:iterate>
                                  <p:childTnLst>
                                    <p:set>
                                      <p:cBhvr>
                                        <p:cTn id="20" dur="1" fill="hold">
                                          <p:stCondLst>
                                            <p:cond delay="0"/>
                                          </p:stCondLst>
                                        </p:cTn>
                                        <p:tgtEl>
                                          <p:spTgt spid="4"/>
                                        </p:tgtEl>
                                        <p:attrNameLst>
                                          <p:attrName>style.visibility</p:attrName>
                                        </p:attrNameLst>
                                      </p:cBhvr>
                                      <p:to>
                                        <p:strVal val="visible"/>
                                      </p:to>
                                    </p:set>
                                    <p:animEffect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26" grpId="0" bldLvl="0"/>
      <p:bldP spid="46127" grpId="0" bldLvl="0"/>
      <p:bldP spid="2" grpId="0" bldLvl="0"/>
      <p:bldP spid="4"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608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6114" name="组合 46113"/>
          <p:cNvGrpSpPr/>
          <p:nvPr/>
        </p:nvGrpSpPr>
        <p:grpSpPr>
          <a:xfrm>
            <a:off x="1883410" y="512763"/>
            <a:ext cx="539750" cy="539750"/>
            <a:chOff x="0" y="0"/>
            <a:chExt cx="540000" cy="540000"/>
          </a:xfrm>
        </p:grpSpPr>
        <p:sp>
          <p:nvSpPr>
            <p:cNvPr id="4611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611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04</a:t>
              </a:r>
              <a:endParaRPr lang="en-US" dirty="0">
                <a:ea typeface="宋体" panose="02010600030101010101" pitchFamily="2" charset="-122"/>
              </a:endParaRPr>
            </a:p>
          </p:txBody>
        </p:sp>
      </p:grpSp>
      <p:sp>
        <p:nvSpPr>
          <p:cNvPr id="46117" name="TextBox 12"/>
          <p:cNvSpPr/>
          <p:nvPr/>
        </p:nvSpPr>
        <p:spPr>
          <a:xfrm>
            <a:off x="2712085" y="552450"/>
            <a:ext cx="4241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中职学生不良人际关系类型</a:t>
            </a:r>
            <a:endParaRPr lang="zh-CN" altLang="en-US" dirty="0">
              <a:ea typeface="宋体" panose="02010600030101010101" pitchFamily="2" charset="-122"/>
            </a:endParaRPr>
          </a:p>
        </p:txBody>
      </p:sp>
      <p:sp>
        <p:nvSpPr>
          <p:cNvPr id="4611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6126" name="TextBox 8"/>
          <p:cNvSpPr/>
          <p:nvPr/>
        </p:nvSpPr>
        <p:spPr>
          <a:xfrm>
            <a:off x="2123440" y="1259840"/>
            <a:ext cx="8651240" cy="115951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sym typeface="微软雅黑" panose="020B0503020204020204" charset="-122"/>
              </a:rPr>
              <a:t>一、知音难觅型</a:t>
            </a:r>
            <a:endParaRPr lang="zh-CN" altLang="en-US" b="1" dirty="0">
              <a:solidFill>
                <a:srgbClr val="9BBB59"/>
              </a:solidFill>
              <a:latin typeface="微软雅黑" panose="020B0503020204020204" charset="-122"/>
              <a:ea typeface="微软雅黑" panose="020B0503020204020204" charset="-122"/>
              <a:sym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这类中职学生通常能正常与人交往，人际关系也不错，但自感缺乏能互吐衷肠、肝胆相照、配合默契、同甘共苦的知心朋友。为此，有时不免感到失落和孤独。</a:t>
            </a:r>
            <a:endParaRPr lang="zh-CN" altLang="en-US" dirty="0">
              <a:solidFill>
                <a:schemeClr val="bg2">
                  <a:lumMod val="25000"/>
                </a:schemeClr>
              </a:solidFill>
              <a:ea typeface="宋体" panose="02010600030101010101" pitchFamily="2" charset="-122"/>
            </a:endParaRPr>
          </a:p>
        </p:txBody>
      </p:sp>
      <p:sp>
        <p:nvSpPr>
          <p:cNvPr id="46127" name="TextBox 8"/>
          <p:cNvSpPr/>
          <p:nvPr/>
        </p:nvSpPr>
        <p:spPr>
          <a:xfrm>
            <a:off x="2123440" y="2571115"/>
            <a:ext cx="8651240" cy="143383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rPr>
              <a:t>二、个别不适型</a:t>
            </a:r>
            <a:endParaRPr lang="zh-CN" altLang="en-US" b="1" dirty="0">
              <a:solidFill>
                <a:srgbClr val="9BBB59"/>
              </a:solidFill>
              <a:latin typeface="微软雅黑" panose="020B0503020204020204" charset="-122"/>
              <a:ea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这类中职学生与多数人交往良好，但与个别人交往不良。他们可能是室友、同学或父母等与自己关系比较近的人，由于与这些人相处不好，常会影响情绪，成为一块“心病”。</a:t>
            </a:r>
            <a:endParaRPr lang="zh-CN" altLang="en-US" dirty="0">
              <a:solidFill>
                <a:schemeClr val="bg2">
                  <a:lumMod val="25000"/>
                </a:schemeClr>
              </a:solidFill>
              <a:ea typeface="宋体" panose="02010600030101010101" pitchFamily="2" charset="-122"/>
            </a:endParaRPr>
          </a:p>
        </p:txBody>
      </p:sp>
      <p:sp>
        <p:nvSpPr>
          <p:cNvPr id="2" name="TextBox 8"/>
          <p:cNvSpPr/>
          <p:nvPr/>
        </p:nvSpPr>
        <p:spPr>
          <a:xfrm>
            <a:off x="2123440" y="4097020"/>
            <a:ext cx="8650605" cy="143383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rPr>
              <a:t>三、交往困难型</a:t>
            </a:r>
            <a:endParaRPr lang="zh-CN" altLang="en-US" b="1" dirty="0">
              <a:solidFill>
                <a:srgbClr val="9BBB59"/>
              </a:solidFill>
              <a:latin typeface="微软雅黑" panose="020B0503020204020204" charset="-122"/>
              <a:ea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这类学生渴望与人交往，但由于交往能力有限，方法欠妥或个性缺陷，交往心理障碍等原因，致使交往不尽人意，很少有成功的体验，他们往往感到苦恼，很希望改变社交状况。</a:t>
            </a:r>
            <a:endParaRPr lang="zh-CN" altLang="en-US" dirty="0">
              <a:solidFill>
                <a:schemeClr val="bg2">
                  <a:lumMod val="25000"/>
                </a:schemeClr>
              </a:solidFill>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6126"/>
                                        </p:tgtEl>
                                        <p:attrNameLst>
                                          <p:attrName>style.visibility</p:attrName>
                                        </p:attrNameLst>
                                      </p:cBhvr>
                                      <p:to>
                                        <p:strVal val="visible"/>
                                      </p:to>
                                    </p:set>
                                    <p:animScale>
                                      <p:cBhvr>
                                        <p:cTn id="7" dur="1000" decel="50000" fill="hold">
                                          <p:stCondLst>
                                            <p:cond delay="0"/>
                                          </p:stCondLst>
                                        </p:cTn>
                                        <p:tgtEl>
                                          <p:spTgt spid="461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6126"/>
                                        </p:tgtEl>
                                        <p:attrNameLst>
                                          <p:attrName>ppt_x</p:attrName>
                                          <p:attrName>ppt_y</p:attrName>
                                        </p:attrNameLst>
                                      </p:cBhvr>
                                    </p:animMotion>
                                    <p:animEffect filter="fade">
                                      <p:cBhvr>
                                        <p:cTn id="9" dur="1000"/>
                                        <p:tgtEl>
                                          <p:spTgt spid="46126"/>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46127"/>
                                        </p:tgtEl>
                                        <p:attrNameLst>
                                          <p:attrName>style.visibility</p:attrName>
                                        </p:attrNameLst>
                                      </p:cBhvr>
                                      <p:to>
                                        <p:strVal val="visible"/>
                                      </p:to>
                                    </p:set>
                                    <p:animEffect filter="fade">
                                      <p:cBhvr>
                                        <p:cTn id="13" dur="500"/>
                                        <p:tgtEl>
                                          <p:spTgt spid="46127"/>
                                        </p:tgtEl>
                                      </p:cBhvr>
                                    </p:animEffect>
                                  </p:childTnLst>
                                </p:cTn>
                              </p:par>
                            </p:childTnLst>
                          </p:cTn>
                        </p:par>
                        <p:par>
                          <p:cTn id="14" fill="hold">
                            <p:stCondLst>
                              <p:cond delay="5650"/>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2"/>
                                        </p:tgtEl>
                                        <p:attrNameLst>
                                          <p:attrName>style.visibility</p:attrName>
                                        </p:attrNameLst>
                                      </p:cBhvr>
                                      <p:to>
                                        <p:strVal val="visible"/>
                                      </p:to>
                                    </p:set>
                                    <p:animEffect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26" grpId="0" bldLvl="0"/>
      <p:bldP spid="46127" grpId="0" bldLvl="0"/>
      <p:bldP spid="2"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608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6114" name="组合 46113"/>
          <p:cNvGrpSpPr/>
          <p:nvPr/>
        </p:nvGrpSpPr>
        <p:grpSpPr>
          <a:xfrm>
            <a:off x="1883410" y="512763"/>
            <a:ext cx="539750" cy="539750"/>
            <a:chOff x="0" y="0"/>
            <a:chExt cx="540000" cy="540000"/>
          </a:xfrm>
        </p:grpSpPr>
        <p:sp>
          <p:nvSpPr>
            <p:cNvPr id="4611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611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04</a:t>
              </a:r>
              <a:endParaRPr lang="en-US" dirty="0">
                <a:ea typeface="宋体" panose="02010600030101010101" pitchFamily="2" charset="-122"/>
              </a:endParaRPr>
            </a:p>
          </p:txBody>
        </p:sp>
      </p:grpSp>
      <p:sp>
        <p:nvSpPr>
          <p:cNvPr id="46117" name="TextBox 12"/>
          <p:cNvSpPr/>
          <p:nvPr/>
        </p:nvSpPr>
        <p:spPr>
          <a:xfrm>
            <a:off x="2712085" y="552450"/>
            <a:ext cx="424180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中职学生不良人际关系类型</a:t>
            </a:r>
            <a:endParaRPr lang="zh-CN" altLang="en-US" dirty="0">
              <a:ea typeface="宋体" panose="02010600030101010101" pitchFamily="2" charset="-122"/>
            </a:endParaRPr>
          </a:p>
        </p:txBody>
      </p:sp>
      <p:sp>
        <p:nvSpPr>
          <p:cNvPr id="4611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46126" name="TextBox 8"/>
          <p:cNvSpPr/>
          <p:nvPr/>
        </p:nvSpPr>
        <p:spPr>
          <a:xfrm>
            <a:off x="2123440" y="1259840"/>
            <a:ext cx="8651240" cy="198247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sym typeface="微软雅黑" panose="020B0503020204020204" charset="-122"/>
              </a:rPr>
              <a:t>四、社交恐惧型</a:t>
            </a:r>
            <a:endParaRPr lang="zh-CN" altLang="en-US" b="1" dirty="0">
              <a:solidFill>
                <a:srgbClr val="9BBB59"/>
              </a:solidFill>
              <a:latin typeface="微软雅黑" panose="020B0503020204020204" charset="-122"/>
              <a:ea typeface="微软雅黑" panose="020B0503020204020204" charset="-122"/>
              <a:sym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这类学生对人际交往特别敏感、害怕，极力回避与人接触，不得不交往时则紧张、恐怖、心跳加快、面红耳赤，难以自制，总是处于焦虑状态。他们害怕自己成了别人注意的中心，害怕自己在别人面前出洋相，害怕被别人观察，总担心自己会出现错误而被别人嘲笑，总处于一种莫名的心理压力之下。为此，常常陷入自卑、焦虑、痛苦之中。</a:t>
            </a:r>
            <a:endParaRPr lang="zh-CN" altLang="en-US" dirty="0">
              <a:solidFill>
                <a:schemeClr val="bg2">
                  <a:lumMod val="25000"/>
                </a:schemeClr>
              </a:solidFill>
              <a:ea typeface="宋体" panose="02010600030101010101" pitchFamily="2" charset="-122"/>
            </a:endParaRPr>
          </a:p>
        </p:txBody>
      </p:sp>
      <p:sp>
        <p:nvSpPr>
          <p:cNvPr id="2" name="TextBox 8"/>
          <p:cNvSpPr/>
          <p:nvPr/>
        </p:nvSpPr>
        <p:spPr>
          <a:xfrm>
            <a:off x="2124075" y="3366135"/>
            <a:ext cx="8650605" cy="1159510"/>
          </a:xfrm>
          <a:prstGeom prst="rect">
            <a:avLst/>
          </a:prstGeom>
          <a:noFill/>
          <a:ln w="9525">
            <a:noFill/>
          </a:ln>
        </p:spPr>
        <p:txBody>
          <a:bodyPr wrap="square">
            <a:spAutoFit/>
          </a:bodyPr>
          <a:p>
            <a:pPr marL="0" lvl="0">
              <a:lnSpc>
                <a:spcPct val="134000"/>
              </a:lnSpc>
              <a:spcAft>
                <a:spcPts val="1200"/>
              </a:spcAft>
            </a:pPr>
            <a:r>
              <a:rPr lang="zh-CN" altLang="en-US" b="1" dirty="0">
                <a:solidFill>
                  <a:srgbClr val="9BBB59"/>
                </a:solidFill>
                <a:latin typeface="微软雅黑" panose="020B0503020204020204" charset="-122"/>
                <a:ea typeface="微软雅黑" panose="020B0503020204020204" charset="-122"/>
              </a:rPr>
              <a:t>五、拒绝交往型</a:t>
            </a:r>
            <a:endParaRPr lang="zh-CN" altLang="en-US" b="1" dirty="0">
              <a:solidFill>
                <a:srgbClr val="9BBB59"/>
              </a:solidFill>
              <a:latin typeface="微软雅黑" panose="020B0503020204020204" charset="-122"/>
              <a:ea typeface="微软雅黑" panose="020B0503020204020204" charset="-122"/>
            </a:endParaRPr>
          </a:p>
          <a:p>
            <a:pPr marL="457200" lvl="1">
              <a:lnSpc>
                <a:spcPct val="100000"/>
              </a:lnSpc>
              <a:spcAft>
                <a:spcPts val="1200"/>
              </a:spcAft>
            </a:pPr>
            <a:r>
              <a:rPr lang="zh-CN" altLang="en-US" dirty="0">
                <a:solidFill>
                  <a:schemeClr val="bg2">
                    <a:lumMod val="25000"/>
                  </a:schemeClr>
                </a:solidFill>
                <a:ea typeface="宋体" panose="02010600030101010101" pitchFamily="2" charset="-122"/>
              </a:rPr>
              <a:t>这是比较特殊的一类，前四类同学都有交往的愿望，而此类同学则缺乏这种愿望和兴趣，他们自我封闭、孤芳自赏或存有怪僻。这类学生极少。</a:t>
            </a:r>
            <a:endParaRPr lang="zh-CN" altLang="en-US" dirty="0">
              <a:solidFill>
                <a:schemeClr val="bg2">
                  <a:lumMod val="25000"/>
                </a:schemeClr>
              </a:solidFill>
              <a:ea typeface="宋体" panose="02010600030101010101" pitchFamily="2" charset="-122"/>
            </a:endParaRPr>
          </a:p>
        </p:txBody>
      </p:sp>
      <p:sp>
        <p:nvSpPr>
          <p:cNvPr id="4" name="TextBox 8"/>
          <p:cNvSpPr/>
          <p:nvPr/>
        </p:nvSpPr>
        <p:spPr>
          <a:xfrm>
            <a:off x="2124075" y="4667885"/>
            <a:ext cx="8650605" cy="825500"/>
          </a:xfrm>
          <a:prstGeom prst="rect">
            <a:avLst/>
          </a:prstGeom>
          <a:noFill/>
          <a:ln w="9525">
            <a:noFill/>
          </a:ln>
        </p:spPr>
        <p:txBody>
          <a:bodyPr wrap="square">
            <a:spAutoFit/>
          </a:bodyPr>
          <a:p>
            <a:pPr marL="457200" lvl="1">
              <a:lnSpc>
                <a:spcPct val="134000"/>
              </a:lnSpc>
              <a:spcAft>
                <a:spcPts val="1200"/>
              </a:spcAft>
            </a:pPr>
            <a:r>
              <a:rPr lang="zh-CN" altLang="en-US" dirty="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比较而言，前三类是一般性社交不适，人数比例也较高，而后两者属严重的社交障碍，比例虽小，但对心身的健康、发展危害很大。</a:t>
            </a:r>
            <a:endParaRPr lang="zh-CN" altLang="en-US" dirty="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6126"/>
                                        </p:tgtEl>
                                        <p:attrNameLst>
                                          <p:attrName>style.visibility</p:attrName>
                                        </p:attrNameLst>
                                      </p:cBhvr>
                                      <p:to>
                                        <p:strVal val="visible"/>
                                      </p:to>
                                    </p:set>
                                    <p:animScale>
                                      <p:cBhvr>
                                        <p:cTn id="7" dur="1000" decel="50000" fill="hold">
                                          <p:stCondLst>
                                            <p:cond delay="0"/>
                                          </p:stCondLst>
                                        </p:cTn>
                                        <p:tgtEl>
                                          <p:spTgt spid="461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6126"/>
                                        </p:tgtEl>
                                        <p:attrNameLst>
                                          <p:attrName>ppt_x</p:attrName>
                                          <p:attrName>ppt_y</p:attrName>
                                        </p:attrNameLst>
                                      </p:cBhvr>
                                    </p:animMotion>
                                    <p:animEffect filter="fade">
                                      <p:cBhvr>
                                        <p:cTn id="9" dur="1000"/>
                                        <p:tgtEl>
                                          <p:spTgt spid="46126"/>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2"/>
                                        </p:tgtEl>
                                        <p:attrNameLst>
                                          <p:attrName>style.visibility</p:attrName>
                                        </p:attrNameLst>
                                      </p:cBhvr>
                                      <p:to>
                                        <p:strVal val="visible"/>
                                      </p:to>
                                    </p:set>
                                    <p:animEffect filter="fade">
                                      <p:cBhvr>
                                        <p:cTn id="13" dur="500"/>
                                        <p:tgtEl>
                                          <p:spTgt spid="2"/>
                                        </p:tgtEl>
                                      </p:cBhvr>
                                    </p:animEffect>
                                  </p:childTnLst>
                                </p:cTn>
                              </p:par>
                            </p:childTnLst>
                          </p:cTn>
                        </p:par>
                        <p:par>
                          <p:cTn id="14" fill="hold">
                            <p:stCondLst>
                              <p:cond delay="4949"/>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4"/>
                                        </p:tgtEl>
                                        <p:attrNameLst>
                                          <p:attrName>style.visibility</p:attrName>
                                        </p:attrNameLst>
                                      </p:cBhvr>
                                      <p:to>
                                        <p:strVal val="visible"/>
                                      </p:to>
                                    </p:set>
                                    <p:animEffect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26" grpId="0" bldLvl="0"/>
      <p:bldP spid="2" grpId="0" bldLvl="0"/>
      <p:bldP spid="4"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04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0450" name="组合 60449"/>
          <p:cNvGrpSpPr/>
          <p:nvPr/>
        </p:nvGrpSpPr>
        <p:grpSpPr>
          <a:xfrm>
            <a:off x="1883410" y="512763"/>
            <a:ext cx="539750" cy="539750"/>
            <a:chOff x="0" y="0"/>
            <a:chExt cx="540000" cy="540000"/>
          </a:xfrm>
        </p:grpSpPr>
        <p:sp>
          <p:nvSpPr>
            <p:cNvPr id="604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04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05</a:t>
              </a:r>
              <a:endParaRPr lang="zh-CN" altLang="en-US" dirty="0">
                <a:ea typeface="宋体" panose="02010600030101010101" pitchFamily="2" charset="-122"/>
              </a:endParaRPr>
            </a:p>
          </p:txBody>
        </p:sp>
      </p:grpSp>
      <p:sp>
        <p:nvSpPr>
          <p:cNvPr id="60453" name="TextBox 12"/>
          <p:cNvSpPr/>
          <p:nvPr/>
        </p:nvSpPr>
        <p:spPr>
          <a:xfrm>
            <a:off x="2712085" y="552450"/>
            <a:ext cx="479044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中职学生人际交往心理问题的原因</a:t>
            </a:r>
            <a:endParaRPr lang="zh-CN" altLang="en-US" dirty="0">
              <a:ea typeface="宋体" panose="02010600030101010101" pitchFamily="2" charset="-122"/>
            </a:endParaRPr>
          </a:p>
        </p:txBody>
      </p:sp>
      <p:sp>
        <p:nvSpPr>
          <p:cNvPr id="604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046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0463" name="TextBox 8"/>
          <p:cNvSpPr/>
          <p:nvPr/>
        </p:nvSpPr>
        <p:spPr>
          <a:xfrm>
            <a:off x="2927985" y="1917700"/>
            <a:ext cx="4116388" cy="1375410"/>
          </a:xfrm>
          <a:prstGeom prst="rect">
            <a:avLst/>
          </a:prstGeom>
          <a:noFill/>
          <a:ln w="9525">
            <a:noFill/>
          </a:ln>
        </p:spPr>
        <p:txBody>
          <a:bodyPr wrap="square">
            <a:spAutoFit/>
          </a:bodyPr>
          <a:p>
            <a:pPr marL="0" lvl="0">
              <a:lnSpc>
                <a:spcPct val="134000"/>
              </a:lnSpc>
              <a:spcAft>
                <a:spcPts val="1200"/>
              </a:spcAft>
            </a:pP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一、认知偏差</a:t>
            </a:r>
            <a:endParaRPr lang="zh-CN" altLang="en-US" sz="1600" b="1" dirty="0">
              <a:solidFill>
                <a:srgbClr val="92D050"/>
              </a:solidFill>
              <a:latin typeface="微软雅黑" panose="020B0503020204020204" charset="-122"/>
              <a:ea typeface="微软雅黑" panose="020B0503020204020204" charset="-122"/>
              <a:sym typeface="微软雅黑" panose="020B0503020204020204" charset="-122"/>
            </a:endParaRPr>
          </a:p>
          <a:p>
            <a:pPr marL="457200" lvl="1">
              <a:lnSpc>
                <a:spcPct val="134000"/>
              </a:lnSpc>
              <a:spcAft>
                <a:spcPts val="1200"/>
              </a:spcAft>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1.</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对自我的认知偏差</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457200" lvl="1">
              <a:lnSpc>
                <a:spcPct val="134000"/>
              </a:lnSpc>
              <a:spcAft>
                <a:spcPts val="1200"/>
              </a:spcAft>
            </a:pPr>
            <a:r>
              <a:rPr lang="en-US" altLang="zh-CN" sz="1600" dirty="0">
                <a:solidFill>
                  <a:srgbClr val="7F7F7F"/>
                </a:solidFill>
                <a:latin typeface="微软雅黑" panose="020B0503020204020204" charset="-122"/>
                <a:ea typeface="微软雅黑" panose="020B0503020204020204" charset="-122"/>
                <a:sym typeface="微软雅黑" panose="020B0503020204020204" charset="-122"/>
              </a:rPr>
              <a:t>2.</a:t>
            </a: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对他人的认知偏差</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sp>
        <p:nvSpPr>
          <p:cNvPr id="60464" name="TextBox 8"/>
          <p:cNvSpPr/>
          <p:nvPr/>
        </p:nvSpPr>
        <p:spPr>
          <a:xfrm>
            <a:off x="2958465" y="3994150"/>
            <a:ext cx="4857115" cy="1875790"/>
          </a:xfrm>
          <a:prstGeom prst="rect">
            <a:avLst/>
          </a:prstGeom>
          <a:noFill/>
          <a:ln w="9525">
            <a:noFill/>
          </a:ln>
        </p:spPr>
        <p:txBody>
          <a:bodyPr wrap="square">
            <a:spAutoFit/>
          </a:bodyPr>
          <a:p>
            <a:pPr marL="0" lvl="0">
              <a:lnSpc>
                <a:spcPct val="134000"/>
              </a:lnSpc>
              <a:spcAft>
                <a:spcPts val="1200"/>
              </a:spcAft>
            </a:pP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二、人格障碍</a:t>
            </a:r>
            <a:endParaRPr lang="zh-CN" altLang="en-US" sz="1600" b="1" dirty="0">
              <a:solidFill>
                <a:srgbClr val="92D050"/>
              </a:solidFill>
              <a:latin typeface="微软雅黑" panose="020B0503020204020204" charset="-122"/>
              <a:ea typeface="微软雅黑" panose="020B0503020204020204" charset="-122"/>
              <a:sym typeface="微软雅黑" panose="020B0503020204020204" charset="-122"/>
            </a:endParaRPr>
          </a:p>
          <a:p>
            <a:pPr marL="0" lvl="0">
              <a:lnSpc>
                <a:spcPct val="134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人格障碍指一个人的品质不够健全，性格、气质上有某些消极因素，如自卑感、怯懦心理、孤僻性格、偏执人格、嫉妒心理、猜疑心理、控制欲强、霸道心理等，这些极易导致交往障碍。</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pic>
        <p:nvPicPr>
          <p:cNvPr id="60465" name="Picture 3" descr="C:\Users\cxy\Desktop\中职-《心理健康》\图\5209bd88780af.jpg5209bd88780af"/>
          <p:cNvPicPr>
            <a:picLocks noChangeAspect="1"/>
          </p:cNvPicPr>
          <p:nvPr/>
        </p:nvPicPr>
        <p:blipFill>
          <a:blip r:embed="rId1"/>
          <a:srcRect/>
          <a:stretch>
            <a:fillRect/>
          </a:stretch>
        </p:blipFill>
        <p:spPr>
          <a:xfrm flipH="1">
            <a:off x="8794750" y="1123950"/>
            <a:ext cx="3235960" cy="4826635"/>
          </a:xfrm>
          <a:prstGeom prst="rect">
            <a:avLst/>
          </a:prstGeom>
          <a:noFill/>
          <a:ln w="9525">
            <a:noFill/>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463"/>
                                        </p:tgtEl>
                                        <p:attrNameLst>
                                          <p:attrName>style.visibility</p:attrName>
                                        </p:attrNameLst>
                                      </p:cBhvr>
                                      <p:to>
                                        <p:strVal val="visible"/>
                                      </p:to>
                                    </p:set>
                                    <p:animEffect filter="fade">
                                      <p:cBhvr>
                                        <p:cTn id="7" dur="1000"/>
                                        <p:tgtEl>
                                          <p:spTgt spid="60463"/>
                                        </p:tgtEl>
                                      </p:cBhvr>
                                    </p:animEffect>
                                    <p:anim calcmode="lin" valueType="num">
                                      <p:cBhvr>
                                        <p:cTn id="8" dur="1000" fill="hold"/>
                                        <p:tgtEl>
                                          <p:spTgt spid="60463"/>
                                        </p:tgtEl>
                                        <p:attrNameLst>
                                          <p:attrName>ppt_x</p:attrName>
                                        </p:attrNameLst>
                                      </p:cBhvr>
                                      <p:tavLst>
                                        <p:tav tm="0">
                                          <p:val>
                                            <p:strVal val="#ppt_x"/>
                                          </p:val>
                                        </p:tav>
                                        <p:tav tm="100000">
                                          <p:val>
                                            <p:strVal val="#ppt_x"/>
                                          </p:val>
                                        </p:tav>
                                      </p:tavLst>
                                    </p:anim>
                                    <p:anim calcmode="lin" valueType="num">
                                      <p:cBhvr>
                                        <p:cTn id="9" dur="1000" fill="hold"/>
                                        <p:tgtEl>
                                          <p:spTgt spid="6046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0464"/>
                                        </p:tgtEl>
                                        <p:attrNameLst>
                                          <p:attrName>style.visibility</p:attrName>
                                        </p:attrNameLst>
                                      </p:cBhvr>
                                      <p:to>
                                        <p:strVal val="visible"/>
                                      </p:to>
                                    </p:set>
                                    <p:animEffect filter="fade">
                                      <p:cBhvr>
                                        <p:cTn id="12" dur="1000"/>
                                        <p:tgtEl>
                                          <p:spTgt spid="60464"/>
                                        </p:tgtEl>
                                      </p:cBhvr>
                                    </p:animEffect>
                                    <p:anim calcmode="lin" valueType="num">
                                      <p:cBhvr>
                                        <p:cTn id="13" dur="1000" fill="hold"/>
                                        <p:tgtEl>
                                          <p:spTgt spid="60464"/>
                                        </p:tgtEl>
                                        <p:attrNameLst>
                                          <p:attrName>ppt_x</p:attrName>
                                        </p:attrNameLst>
                                      </p:cBhvr>
                                      <p:tavLst>
                                        <p:tav tm="0">
                                          <p:val>
                                            <p:strVal val="#ppt_x"/>
                                          </p:val>
                                        </p:tav>
                                        <p:tav tm="100000">
                                          <p:val>
                                            <p:strVal val="#ppt_x"/>
                                          </p:val>
                                        </p:tav>
                                      </p:tavLst>
                                    </p:anim>
                                    <p:anim calcmode="lin" valueType="num">
                                      <p:cBhvr>
                                        <p:cTn id="14" dur="1000" fill="hold"/>
                                        <p:tgtEl>
                                          <p:spTgt spid="604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63" grpId="0" bldLvl="0"/>
      <p:bldP spid="60464"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9"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0422"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0450" name="组合 60449"/>
          <p:cNvGrpSpPr/>
          <p:nvPr/>
        </p:nvGrpSpPr>
        <p:grpSpPr>
          <a:xfrm>
            <a:off x="1883410" y="512763"/>
            <a:ext cx="539750" cy="539750"/>
            <a:chOff x="0" y="0"/>
            <a:chExt cx="540000" cy="540000"/>
          </a:xfrm>
        </p:grpSpPr>
        <p:sp>
          <p:nvSpPr>
            <p:cNvPr id="60451"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0452"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a:t>
              </a:r>
              <a:r>
                <a:rPr lang="en-US"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6</a:t>
              </a:r>
              <a:endParaRPr lang="en-US" dirty="0">
                <a:ea typeface="宋体" panose="02010600030101010101" pitchFamily="2" charset="-122"/>
              </a:endParaRPr>
            </a:p>
          </p:txBody>
        </p:sp>
      </p:grpSp>
      <p:sp>
        <p:nvSpPr>
          <p:cNvPr id="60453" name="TextBox 12"/>
          <p:cNvSpPr/>
          <p:nvPr/>
        </p:nvSpPr>
        <p:spPr>
          <a:xfrm>
            <a:off x="2712085" y="552450"/>
            <a:ext cx="4790440"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人际交往中的心理效应</a:t>
            </a:r>
            <a:endParaRPr lang="zh-CN" altLang="en-US" dirty="0">
              <a:ea typeface="宋体" panose="02010600030101010101" pitchFamily="2" charset="-122"/>
            </a:endParaRPr>
          </a:p>
        </p:txBody>
      </p:sp>
      <p:sp>
        <p:nvSpPr>
          <p:cNvPr id="6045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046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0463" name="TextBox 8"/>
          <p:cNvSpPr/>
          <p:nvPr/>
        </p:nvSpPr>
        <p:spPr>
          <a:xfrm>
            <a:off x="2927985" y="1917700"/>
            <a:ext cx="4116388" cy="3566160"/>
          </a:xfrm>
          <a:prstGeom prst="rect">
            <a:avLst/>
          </a:prstGeom>
          <a:noFill/>
          <a:ln w="9525">
            <a:noFill/>
          </a:ln>
        </p:spPr>
        <p:txBody>
          <a:bodyPr wrap="square">
            <a:spAutoFit/>
          </a:bodyPr>
          <a:p>
            <a:pPr marL="0" lvl="0">
              <a:lnSpc>
                <a:spcPct val="150000"/>
              </a:lnSpc>
              <a:spcAft>
                <a:spcPts val="1200"/>
              </a:spcAft>
            </a:pP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一、首因效应</a:t>
            </a:r>
            <a:endParaRPr lang="zh-CN" altLang="en-US" sz="1600" b="1" dirty="0">
              <a:solidFill>
                <a:srgbClr val="92D050"/>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二、近因效应</a:t>
            </a:r>
            <a:endParaRPr lang="zh-CN" altLang="en-US" sz="1600" b="1" dirty="0">
              <a:solidFill>
                <a:srgbClr val="92D050"/>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三、晕轮效应</a:t>
            </a:r>
            <a:endParaRPr lang="zh-CN" altLang="en-US" sz="1600" b="1" dirty="0">
              <a:solidFill>
                <a:srgbClr val="92D050"/>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四、刻板效应</a:t>
            </a:r>
            <a:endParaRPr lang="zh-CN" altLang="en-US" sz="1600" b="1" dirty="0">
              <a:solidFill>
                <a:srgbClr val="92D050"/>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五、投射效应</a:t>
            </a:r>
            <a:endParaRPr lang="zh-CN" altLang="en-US" sz="1600" b="1" dirty="0">
              <a:solidFill>
                <a:srgbClr val="92D050"/>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lang="zh-CN" altLang="en-US" sz="1600" b="1" dirty="0">
                <a:solidFill>
                  <a:srgbClr val="92D050"/>
                </a:solidFill>
                <a:latin typeface="微软雅黑" panose="020B0503020204020204" charset="-122"/>
                <a:ea typeface="微软雅黑" panose="020B0503020204020204" charset="-122"/>
                <a:sym typeface="微软雅黑" panose="020B0503020204020204" charset="-122"/>
              </a:rPr>
              <a:t>六、互酬效应</a:t>
            </a:r>
            <a:endParaRPr lang="zh-CN" altLang="en-US" sz="1600" b="1" dirty="0">
              <a:solidFill>
                <a:srgbClr val="92D050"/>
              </a:solidFill>
              <a:latin typeface="微软雅黑" panose="020B0503020204020204" charset="-122"/>
              <a:ea typeface="微软雅黑" panose="020B0503020204020204" charset="-122"/>
              <a:sym typeface="微软雅黑" panose="020B0503020204020204" charset="-122"/>
            </a:endParaRPr>
          </a:p>
          <a:p>
            <a:pPr marL="0" lvl="0">
              <a:lnSpc>
                <a:spcPct val="150000"/>
              </a:lnSpc>
              <a:spcAft>
                <a:spcPts val="1200"/>
              </a:spcAft>
            </a:pPr>
            <a:r>
              <a:rPr lang="zh-CN" altLang="en-US" sz="1600" b="1" dirty="0">
                <a:solidFill>
                  <a:srgbClr val="92D050"/>
                </a:solidFill>
                <a:latin typeface="微软雅黑" panose="020B0503020204020204" charset="-122"/>
                <a:ea typeface="微软雅黑" panose="020B0503020204020204" charset="-122"/>
                <a:cs typeface="+mn-ea"/>
                <a:sym typeface="微软雅黑" panose="020B0503020204020204" charset="-122"/>
              </a:rPr>
              <a:t>七、期待效应</a:t>
            </a:r>
            <a:endParaRPr lang="zh-CN" altLang="en-US" sz="1600" b="1" dirty="0">
              <a:solidFill>
                <a:srgbClr val="92D050"/>
              </a:solidFill>
              <a:latin typeface="微软雅黑" panose="020B0503020204020204" charset="-122"/>
              <a:ea typeface="微软雅黑" panose="020B0503020204020204" charset="-122"/>
              <a:cs typeface="+mn-ea"/>
              <a:sym typeface="微软雅黑" panose="020B0503020204020204" charset="-122"/>
            </a:endParaRPr>
          </a:p>
        </p:txBody>
      </p:sp>
      <p:pic>
        <p:nvPicPr>
          <p:cNvPr id="60465" name="Picture 3" descr="C:\Users\cxy\Desktop\中职-《心理健康》\图\5655b8593e937_1024.png5655b8593e937_1024"/>
          <p:cNvPicPr>
            <a:picLocks noChangeAspect="1"/>
          </p:cNvPicPr>
          <p:nvPr/>
        </p:nvPicPr>
        <p:blipFill>
          <a:blip r:embed="rId1"/>
          <a:srcRect/>
          <a:stretch>
            <a:fillRect/>
          </a:stretch>
        </p:blipFill>
        <p:spPr>
          <a:xfrm flipH="1">
            <a:off x="8794750" y="1293495"/>
            <a:ext cx="3235960" cy="4487545"/>
          </a:xfrm>
          <a:prstGeom prst="rect">
            <a:avLst/>
          </a:prstGeom>
          <a:noFill/>
          <a:ln w="9525">
            <a:noFill/>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463"/>
                                        </p:tgtEl>
                                        <p:attrNameLst>
                                          <p:attrName>style.visibility</p:attrName>
                                        </p:attrNameLst>
                                      </p:cBhvr>
                                      <p:to>
                                        <p:strVal val="visible"/>
                                      </p:to>
                                    </p:set>
                                    <p:animEffect filter="fade">
                                      <p:cBhvr>
                                        <p:cTn id="7" dur="1000"/>
                                        <p:tgtEl>
                                          <p:spTgt spid="60463"/>
                                        </p:tgtEl>
                                      </p:cBhvr>
                                    </p:animEffect>
                                    <p:anim calcmode="lin" valueType="num">
                                      <p:cBhvr>
                                        <p:cTn id="8" dur="1000" fill="hold"/>
                                        <p:tgtEl>
                                          <p:spTgt spid="60463"/>
                                        </p:tgtEl>
                                        <p:attrNameLst>
                                          <p:attrName>ppt_x</p:attrName>
                                        </p:attrNameLst>
                                      </p:cBhvr>
                                      <p:tavLst>
                                        <p:tav tm="0">
                                          <p:val>
                                            <p:strVal val="#ppt_x"/>
                                          </p:val>
                                        </p:tav>
                                        <p:tav tm="100000">
                                          <p:val>
                                            <p:strVal val="#ppt_x"/>
                                          </p:val>
                                        </p:tav>
                                      </p:tavLst>
                                    </p:anim>
                                    <p:anim calcmode="lin" valueType="num">
                                      <p:cBhvr>
                                        <p:cTn id="9" dur="1000" fill="hold"/>
                                        <p:tgtEl>
                                          <p:spTgt spid="604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63"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39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9426" name="组合 59425"/>
          <p:cNvGrpSpPr/>
          <p:nvPr/>
        </p:nvGrpSpPr>
        <p:grpSpPr>
          <a:xfrm>
            <a:off x="1883410" y="512763"/>
            <a:ext cx="539750" cy="539750"/>
            <a:chOff x="0" y="0"/>
            <a:chExt cx="540000" cy="540000"/>
          </a:xfrm>
        </p:grpSpPr>
        <p:sp>
          <p:nvSpPr>
            <p:cNvPr id="594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94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59429"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成功交往的基本原则</a:t>
            </a:r>
            <a:endParaRPr lang="zh-CN" altLang="en-US" dirty="0">
              <a:ea typeface="宋体" panose="02010600030101010101" pitchFamily="2" charset="-122"/>
            </a:endParaRPr>
          </a:p>
        </p:txBody>
      </p:sp>
      <p:sp>
        <p:nvSpPr>
          <p:cNvPr id="5943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943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5943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59440" name="TextBox 30"/>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原则</a:t>
            </a:r>
            <a:endParaRPr lang="zh-CN" altLang="en-US" dirty="0">
              <a:ea typeface="宋体" panose="02010600030101010101" pitchFamily="2" charset="-122"/>
            </a:endParaRPr>
          </a:p>
        </p:txBody>
      </p:sp>
      <p:sp>
        <p:nvSpPr>
          <p:cNvPr id="59441" name="矩形 6"/>
          <p:cNvSpPr/>
          <p:nvPr/>
        </p:nvSpPr>
        <p:spPr>
          <a:xfrm>
            <a:off x="1991360" y="1612900"/>
            <a:ext cx="9937750"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442" name="圆角矩形 27"/>
          <p:cNvSpPr/>
          <p:nvPr/>
        </p:nvSpPr>
        <p:spPr>
          <a:xfrm>
            <a:off x="2172335" y="1844675"/>
            <a:ext cx="935990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59443"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444" name="TextBox 10"/>
          <p:cNvSpPr/>
          <p:nvPr/>
        </p:nvSpPr>
        <p:spPr>
          <a:xfrm>
            <a:off x="2351723" y="1412875"/>
            <a:ext cx="2938462"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十项基本原则：</a:t>
            </a:r>
            <a:endParaRPr lang="zh-CN" altLang="en-US" dirty="0">
              <a:ea typeface="宋体" panose="02010600030101010101" pitchFamily="2" charset="-122"/>
            </a:endParaRPr>
          </a:p>
        </p:txBody>
      </p:sp>
      <p:sp>
        <p:nvSpPr>
          <p:cNvPr id="59445" name="矩形 9"/>
          <p:cNvSpPr/>
          <p:nvPr/>
        </p:nvSpPr>
        <p:spPr>
          <a:xfrm>
            <a:off x="11652885" y="5705475"/>
            <a:ext cx="492125" cy="1000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446" name="TextBox 10"/>
          <p:cNvSpPr/>
          <p:nvPr/>
        </p:nvSpPr>
        <p:spPr>
          <a:xfrm>
            <a:off x="11652885" y="2657475"/>
            <a:ext cx="492125" cy="1332230"/>
          </a:xfrm>
          <a:prstGeom prst="rect">
            <a:avLst/>
          </a:prstGeom>
          <a:noFill/>
          <a:ln w="9525">
            <a:noFill/>
          </a:ln>
        </p:spPr>
        <p:txBody>
          <a:bodyPr wrap="square">
            <a:spAutoFit/>
          </a:bodyPr>
          <a:p>
            <a:pPr lvl="0" algn="r">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精彩点评</a:t>
            </a:r>
            <a:endParaRPr lang="zh-CN" altLang="en-US" dirty="0">
              <a:ea typeface="宋体" panose="02010600030101010101" pitchFamily="2" charset="-122"/>
            </a:endParaRPr>
          </a:p>
        </p:txBody>
      </p:sp>
      <p:sp>
        <p:nvSpPr>
          <p:cNvPr id="59447" name="Text Box 44"/>
          <p:cNvSpPr/>
          <p:nvPr/>
        </p:nvSpPr>
        <p:spPr>
          <a:xfrm>
            <a:off x="3279775" y="1969135"/>
            <a:ext cx="7158355" cy="3774440"/>
          </a:xfrm>
          <a:prstGeom prst="rect">
            <a:avLst/>
          </a:prstGeom>
          <a:noFill/>
          <a:ln w="9525">
            <a:noFill/>
          </a:ln>
        </p:spPr>
        <p:txBody>
          <a:bodyPr wrap="square">
            <a:spAutoFit/>
          </a:bodyPr>
          <a:p>
            <a:pPr lvl="0">
              <a:lnSpc>
                <a:spcPct val="15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一、平等</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1">
              <a:lnSpc>
                <a:spcPct val="100000"/>
              </a:lnSpc>
              <a:spcAft>
                <a:spcPts val="1000"/>
              </a:spcAft>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在人际交往中我们绝不能把自己高抬一寸，把别人低放一尺，有意与对方“横着一条沟，隔着一堵墙”，给别人一种“拒人于千里之外”之感。</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5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二、尊重</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1">
              <a:lnSpc>
                <a:spcPct val="100000"/>
              </a:lnSpc>
              <a:spcAft>
                <a:spcPts val="1000"/>
              </a:spcAft>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渴望受到尊重是每个人的基本心理需求。在人际交往中，我们对所有的人，不管其地位高低贵贱，都应该给予应有的尊重。</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5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三、沟通</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1">
              <a:lnSpc>
                <a:spcPct val="100000"/>
              </a:lnSpc>
              <a:spcAft>
                <a:spcPts val="1000"/>
              </a:spcAft>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央视著名节目主持人白岩松曾说：“每个生命都需要表白。”那么，与表白如影随形的便是人际之间的沟通。只有沟通，才能让别人了解自己，同时自己也才能了解别人；只有沟通，才能不断增进彼此的理解，从而减少或避免一些不必要的误会和摩擦。</a:t>
            </a:r>
            <a:endParaRPr lang="zh-CN" altLang="en-US" sz="1600" b="1" dirty="0">
              <a:latin typeface="微软雅黑" panose="020B0503020204020204" charset="-122"/>
              <a:ea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9447"/>
                                        </p:tgtEl>
                                        <p:attrNameLst>
                                          <p:attrName>style.visibility</p:attrName>
                                        </p:attrNameLst>
                                      </p:cBhvr>
                                      <p:to>
                                        <p:strVal val="visible"/>
                                      </p:to>
                                    </p:set>
                                    <p:animEffect filter="fade">
                                      <p:cBhvr>
                                        <p:cTn id="7" dur="1000"/>
                                        <p:tgtEl>
                                          <p:spTgt spid="59447"/>
                                        </p:tgtEl>
                                      </p:cBhvr>
                                    </p:animEffect>
                                    <p:anim calcmode="lin" valueType="num">
                                      <p:cBhvr>
                                        <p:cTn id="8" dur="1000" fill="hold"/>
                                        <p:tgtEl>
                                          <p:spTgt spid="59447"/>
                                        </p:tgtEl>
                                        <p:attrNameLst>
                                          <p:attrName>ppt_x</p:attrName>
                                        </p:attrNameLst>
                                      </p:cBhvr>
                                      <p:tavLst>
                                        <p:tav tm="0">
                                          <p:val>
                                            <p:strVal val="#ppt_x"/>
                                          </p:val>
                                        </p:tav>
                                        <p:tav tm="100000">
                                          <p:val>
                                            <p:strVal val="#ppt_x"/>
                                          </p:val>
                                        </p:tav>
                                      </p:tavLst>
                                    </p:anim>
                                    <p:anim calcmode="lin" valueType="num">
                                      <p:cBhvr>
                                        <p:cTn id="9" dur="1000" fill="hold"/>
                                        <p:tgtEl>
                                          <p:spTgt spid="594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47"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39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9426" name="组合 59425"/>
          <p:cNvGrpSpPr/>
          <p:nvPr/>
        </p:nvGrpSpPr>
        <p:grpSpPr>
          <a:xfrm>
            <a:off x="1883410" y="512763"/>
            <a:ext cx="539750" cy="539750"/>
            <a:chOff x="0" y="0"/>
            <a:chExt cx="540000" cy="540000"/>
          </a:xfrm>
        </p:grpSpPr>
        <p:sp>
          <p:nvSpPr>
            <p:cNvPr id="594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94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59429"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成功交往的基本原则</a:t>
            </a:r>
            <a:endParaRPr lang="zh-CN" altLang="en-US" dirty="0">
              <a:ea typeface="宋体" panose="02010600030101010101" pitchFamily="2" charset="-122"/>
            </a:endParaRPr>
          </a:p>
        </p:txBody>
      </p:sp>
      <p:sp>
        <p:nvSpPr>
          <p:cNvPr id="5943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943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5943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59440" name="TextBox 30"/>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原则</a:t>
            </a:r>
            <a:endParaRPr lang="zh-CN" altLang="en-US" dirty="0">
              <a:ea typeface="宋体" panose="02010600030101010101" pitchFamily="2" charset="-122"/>
            </a:endParaRPr>
          </a:p>
        </p:txBody>
      </p:sp>
      <p:sp>
        <p:nvSpPr>
          <p:cNvPr id="59441" name="矩形 6"/>
          <p:cNvSpPr/>
          <p:nvPr/>
        </p:nvSpPr>
        <p:spPr>
          <a:xfrm>
            <a:off x="1991360" y="1612900"/>
            <a:ext cx="9937750"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442" name="圆角矩形 27"/>
          <p:cNvSpPr/>
          <p:nvPr/>
        </p:nvSpPr>
        <p:spPr>
          <a:xfrm>
            <a:off x="2172335" y="1844675"/>
            <a:ext cx="935990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59443"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444" name="TextBox 10"/>
          <p:cNvSpPr/>
          <p:nvPr/>
        </p:nvSpPr>
        <p:spPr>
          <a:xfrm>
            <a:off x="2351723" y="1412875"/>
            <a:ext cx="2938462"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十项基本原则：</a:t>
            </a:r>
            <a:endParaRPr lang="zh-CN" altLang="en-US" dirty="0">
              <a:ea typeface="宋体" panose="02010600030101010101" pitchFamily="2" charset="-122"/>
            </a:endParaRPr>
          </a:p>
        </p:txBody>
      </p:sp>
      <p:sp>
        <p:nvSpPr>
          <p:cNvPr id="59445" name="矩形 9"/>
          <p:cNvSpPr/>
          <p:nvPr/>
        </p:nvSpPr>
        <p:spPr>
          <a:xfrm>
            <a:off x="11652885" y="5705475"/>
            <a:ext cx="492125" cy="1000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446" name="TextBox 10"/>
          <p:cNvSpPr/>
          <p:nvPr/>
        </p:nvSpPr>
        <p:spPr>
          <a:xfrm>
            <a:off x="11652885" y="2657475"/>
            <a:ext cx="492125" cy="1332230"/>
          </a:xfrm>
          <a:prstGeom prst="rect">
            <a:avLst/>
          </a:prstGeom>
          <a:noFill/>
          <a:ln w="9525">
            <a:noFill/>
          </a:ln>
        </p:spPr>
        <p:txBody>
          <a:bodyPr wrap="square">
            <a:spAutoFit/>
          </a:bodyPr>
          <a:p>
            <a:pPr lvl="0" algn="r">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精彩点评</a:t>
            </a:r>
            <a:endParaRPr lang="zh-CN" altLang="en-US" dirty="0">
              <a:ea typeface="宋体" panose="02010600030101010101" pitchFamily="2" charset="-122"/>
            </a:endParaRPr>
          </a:p>
        </p:txBody>
      </p:sp>
      <p:sp>
        <p:nvSpPr>
          <p:cNvPr id="59447" name="Text Box 44"/>
          <p:cNvSpPr/>
          <p:nvPr/>
        </p:nvSpPr>
        <p:spPr>
          <a:xfrm>
            <a:off x="3279775" y="1969135"/>
            <a:ext cx="7158355" cy="3408680"/>
          </a:xfrm>
          <a:prstGeom prst="rect">
            <a:avLst/>
          </a:prstGeom>
          <a:noFill/>
          <a:ln w="9525">
            <a:noFill/>
          </a:ln>
        </p:spPr>
        <p:txBody>
          <a:bodyPr wrap="square">
            <a:spAutoFit/>
          </a:bodyPr>
          <a:p>
            <a:pPr lvl="0">
              <a:lnSpc>
                <a:spcPct val="15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四、宽容</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1">
              <a:lnSpc>
                <a:spcPct val="100000"/>
              </a:lnSpc>
              <a:spcAft>
                <a:spcPts val="1000"/>
              </a:spcAft>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俗话说，“尺有所短，寸有所长”，人的性格，特长各有差异，在处理人际关系中不能强求一致。</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5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五、欣赏</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1">
              <a:lnSpc>
                <a:spcPct val="100000"/>
              </a:lnSpc>
              <a:spcAft>
                <a:spcPts val="1000"/>
              </a:spcAft>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人际关系大师卡耐基说：“避免嫌弃人的方法，那就是发现对方的长处。”</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0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六、换位</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1">
              <a:lnSpc>
                <a:spcPct val="100000"/>
              </a:lnSpc>
              <a:spcAft>
                <a:spcPts val="1000"/>
              </a:spcAft>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央视著名节目主持人白岩松曾说：“每个生命都需要表白。”那么，与表白如影随形的便是人际之间的沟通。只有沟通，才能让别人了解自己，同时自己也才能了解别人；只有沟通，才能不断增进彼此的理解，从而减少或避免一些不必要的误会和摩擦。</a:t>
            </a:r>
            <a:endParaRPr lang="zh-CN" altLang="en-US" sz="1600" b="1" dirty="0">
              <a:latin typeface="微软雅黑" panose="020B0503020204020204" charset="-122"/>
              <a:ea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9447"/>
                                        </p:tgtEl>
                                        <p:attrNameLst>
                                          <p:attrName>style.visibility</p:attrName>
                                        </p:attrNameLst>
                                      </p:cBhvr>
                                      <p:to>
                                        <p:strVal val="visible"/>
                                      </p:to>
                                    </p:set>
                                    <p:animEffect filter="fade">
                                      <p:cBhvr>
                                        <p:cTn id="7" dur="1000"/>
                                        <p:tgtEl>
                                          <p:spTgt spid="59447"/>
                                        </p:tgtEl>
                                      </p:cBhvr>
                                    </p:animEffect>
                                    <p:anim calcmode="lin" valueType="num">
                                      <p:cBhvr>
                                        <p:cTn id="8" dur="1000" fill="hold"/>
                                        <p:tgtEl>
                                          <p:spTgt spid="59447"/>
                                        </p:tgtEl>
                                        <p:attrNameLst>
                                          <p:attrName>ppt_x</p:attrName>
                                        </p:attrNameLst>
                                      </p:cBhvr>
                                      <p:tavLst>
                                        <p:tav tm="0">
                                          <p:val>
                                            <p:strVal val="#ppt_x"/>
                                          </p:val>
                                        </p:tav>
                                        <p:tav tm="100000">
                                          <p:val>
                                            <p:strVal val="#ppt_x"/>
                                          </p:val>
                                        </p:tav>
                                      </p:tavLst>
                                    </p:anim>
                                    <p:anim calcmode="lin" valueType="num">
                                      <p:cBhvr>
                                        <p:cTn id="9" dur="1000" fill="hold"/>
                                        <p:tgtEl>
                                          <p:spTgt spid="594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47"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5"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126"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129" name="组合 5128"/>
          <p:cNvGrpSpPr/>
          <p:nvPr/>
        </p:nvGrpSpPr>
        <p:grpSpPr>
          <a:xfrm>
            <a:off x="3277235" y="1441450"/>
            <a:ext cx="5867400" cy="4081474"/>
            <a:chOff x="0" y="0"/>
            <a:chExt cx="5868144" cy="3383568"/>
          </a:xfrm>
        </p:grpSpPr>
        <p:sp>
          <p:nvSpPr>
            <p:cNvPr id="513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5133" name="组合 5132"/>
            <p:cNvGrpSpPr/>
            <p:nvPr/>
          </p:nvGrpSpPr>
          <p:grpSpPr>
            <a:xfrm>
              <a:off x="23446" y="907654"/>
              <a:ext cx="1627400" cy="319010"/>
              <a:chOff x="0" y="0"/>
              <a:chExt cx="1627400" cy="319010"/>
            </a:xfrm>
          </p:grpSpPr>
          <p:sp>
            <p:nvSpPr>
              <p:cNvPr id="513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136" name="组合 5135"/>
            <p:cNvGrpSpPr/>
            <p:nvPr/>
          </p:nvGrpSpPr>
          <p:grpSpPr>
            <a:xfrm>
              <a:off x="23446" y="1446880"/>
              <a:ext cx="2646740" cy="319010"/>
              <a:chOff x="0" y="0"/>
              <a:chExt cx="2646740" cy="319010"/>
            </a:xfrm>
          </p:grpSpPr>
          <p:sp>
            <p:nvSpPr>
              <p:cNvPr id="513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5139" name="组合 5138"/>
            <p:cNvGrpSpPr/>
            <p:nvPr/>
          </p:nvGrpSpPr>
          <p:grpSpPr>
            <a:xfrm>
              <a:off x="23446" y="1986106"/>
              <a:ext cx="2050675" cy="319010"/>
              <a:chOff x="0" y="0"/>
              <a:chExt cx="2050675" cy="319010"/>
            </a:xfrm>
          </p:grpSpPr>
          <p:sp>
            <p:nvSpPr>
              <p:cNvPr id="514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5142" name="组合 5141"/>
            <p:cNvGrpSpPr/>
            <p:nvPr/>
          </p:nvGrpSpPr>
          <p:grpSpPr>
            <a:xfrm>
              <a:off x="23446" y="2525332"/>
              <a:ext cx="1745836" cy="319010"/>
              <a:chOff x="0" y="0"/>
              <a:chExt cx="1745836" cy="319010"/>
            </a:xfrm>
          </p:grpSpPr>
          <p:sp>
            <p:nvSpPr>
              <p:cNvPr id="514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5145" name="组合 5144"/>
            <p:cNvGrpSpPr/>
            <p:nvPr/>
          </p:nvGrpSpPr>
          <p:grpSpPr>
            <a:xfrm>
              <a:off x="23446" y="3064558"/>
              <a:ext cx="1627400" cy="319010"/>
              <a:chOff x="0" y="0"/>
              <a:chExt cx="1627400" cy="319010"/>
            </a:xfrm>
          </p:grpSpPr>
          <p:sp>
            <p:nvSpPr>
              <p:cNvPr id="514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grpSp>
      <p:sp>
        <p:nvSpPr>
          <p:cNvPr id="5151" name="椭圆 68"/>
          <p:cNvSpPr/>
          <p:nvPr/>
        </p:nvSpPr>
        <p:spPr>
          <a:xfrm>
            <a:off x="9047798" y="2911475"/>
            <a:ext cx="1368425" cy="1368425"/>
          </a:xfrm>
          <a:prstGeom prst="ellipse">
            <a:avLst/>
          </a:prstGeom>
          <a:blipFill rotWithShape="1">
            <a:blip r:embed="rId1"/>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2" name="椭圆 69"/>
          <p:cNvSpPr/>
          <p:nvPr/>
        </p:nvSpPr>
        <p:spPr>
          <a:xfrm>
            <a:off x="8876348" y="1438275"/>
            <a:ext cx="855662" cy="857250"/>
          </a:xfrm>
          <a:prstGeom prst="ellipse">
            <a:avLst/>
          </a:prstGeom>
          <a:blipFill rotWithShape="1">
            <a:blip r:embed="rId2"/>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92075" y="1655445"/>
            <a:ext cx="1867535" cy="518160"/>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01</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学习单元一</a:t>
              </a:r>
              <a:endParaRPr lang="zh-CN" altLang="en-US" dirty="0">
                <a:ea typeface="宋体" panose="02010600030101010101" pitchFamily="2" charset="-122"/>
              </a:endParaRPr>
            </a:p>
          </p:txBody>
        </p:sp>
      </p:grpSp>
      <p:grpSp>
        <p:nvGrpSpPr>
          <p:cNvPr id="5" name="组合 4"/>
          <p:cNvGrpSpPr/>
          <p:nvPr/>
        </p:nvGrpSpPr>
        <p:grpSpPr>
          <a:xfrm>
            <a:off x="-91440" y="2470150"/>
            <a:ext cx="1866900" cy="518160"/>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02</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学习单元二</a:t>
              </a:r>
              <a:endParaRPr lang="zh-CN" altLang="en-US" dirty="0">
                <a:ea typeface="宋体" panose="02010600030101010101" pitchFamily="2" charset="-122"/>
              </a:endParaRPr>
            </a:p>
          </p:txBody>
        </p:sp>
      </p:grpSp>
      <p:grpSp>
        <p:nvGrpSpPr>
          <p:cNvPr id="4" name="组合 3"/>
          <p:cNvGrpSpPr/>
          <p:nvPr/>
        </p:nvGrpSpPr>
        <p:grpSpPr>
          <a:xfrm>
            <a:off x="-91440" y="3284855"/>
            <a:ext cx="1866900" cy="518160"/>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03</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学习单元三</a:t>
              </a:r>
              <a:endParaRPr lang="zh-CN" altLang="en-US" dirty="0">
                <a:ea typeface="宋体" panose="02010600030101010101" pitchFamily="2" charset="-122"/>
              </a:endParaRPr>
            </a:p>
          </p:txBody>
        </p:sp>
      </p:grpSp>
      <p:grpSp>
        <p:nvGrpSpPr>
          <p:cNvPr id="3" name="组合 2"/>
          <p:cNvGrpSpPr/>
          <p:nvPr/>
        </p:nvGrpSpPr>
        <p:grpSpPr>
          <a:xfrm>
            <a:off x="-92710" y="4099560"/>
            <a:ext cx="1868170" cy="518160"/>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04</a:t>
              </a:r>
              <a:endParaRPr lang="zh-CN" alt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学习单元四</a:t>
              </a:r>
              <a:endParaRPr lang="zh-CN" altLang="en-US" dirty="0">
                <a:ea typeface="宋体" panose="02010600030101010101" pitchFamily="2" charset="-122"/>
              </a:endParaRPr>
            </a:p>
          </p:txBody>
        </p:sp>
      </p:grpSp>
      <p:grpSp>
        <p:nvGrpSpPr>
          <p:cNvPr id="2" name="组合 1"/>
          <p:cNvGrpSpPr/>
          <p:nvPr/>
        </p:nvGrpSpPr>
        <p:grpSpPr>
          <a:xfrm>
            <a:off x="-92710" y="4914265"/>
            <a:ext cx="1868170" cy="518160"/>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05</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学习单元五</a:t>
              </a:r>
              <a:endParaRPr lang="zh-CN" altLang="en-US" dirty="0">
                <a:ea typeface="宋体" panose="02010600030101010101" pitchFamily="2" charset="-122"/>
              </a:endParaRPr>
            </a:p>
          </p:txBody>
        </p:sp>
      </p:grpSp>
      <p:pic>
        <p:nvPicPr>
          <p:cNvPr id="58" name="Picture 4" descr="C:\Users\cxy\Desktop\《心理健康》\图\56848061dc9ea.jpg56848061dc9ea"/>
          <p:cNvPicPr/>
          <p:nvPr/>
        </p:nvPicPr>
        <p:blipFill>
          <a:blip r:embed="rId4"/>
          <a:srcRect r="35925"/>
          <a:stretch>
            <a:fillRect/>
          </a:stretch>
        </p:blipFill>
        <p:spPr>
          <a:xfrm>
            <a:off x="5350510" y="2877820"/>
            <a:ext cx="3762375" cy="3762375"/>
          </a:xfrm>
          <a:prstGeom prst="ellipse">
            <a:avLst/>
          </a:prstGeom>
          <a:noFill/>
          <a:ln w="9525">
            <a:noFill/>
          </a:ln>
        </p:spPr>
      </p:pic>
      <p:sp>
        <p:nvSpPr>
          <p:cNvPr id="5178"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12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129"/>
                                        </p:tgtEl>
                                        <p:attrNameLst>
                                          <p:attrName>ppt_w</p:attrName>
                                        </p:attrNameLst>
                                      </p:cBhvr>
                                      <p:tavLst>
                                        <p:tav tm="0">
                                          <p:val>
                                            <p:strVal val="ppt_w"/>
                                          </p:val>
                                        </p:tav>
                                        <p:tav tm="100000">
                                          <p:val>
                                            <p:fltVal val="0.000000"/>
                                          </p:val>
                                        </p:tav>
                                      </p:tavLst>
                                    </p:anim>
                                    <p:anim calcmode="lin" valueType="num">
                                      <p:cBhvr>
                                        <p:cTn id="9" dur="500"/>
                                        <p:tgtEl>
                                          <p:spTgt spid="5129"/>
                                        </p:tgtEl>
                                        <p:attrNameLst>
                                          <p:attrName>ppt_h</p:attrName>
                                        </p:attrNameLst>
                                      </p:cBhvr>
                                      <p:tavLst>
                                        <p:tav tm="0">
                                          <p:val>
                                            <p:strVal val="ppt_h"/>
                                          </p:val>
                                        </p:tav>
                                        <p:tav tm="100000">
                                          <p:val>
                                            <p:fltVal val="0.000000"/>
                                          </p:val>
                                        </p:tav>
                                      </p:tavLst>
                                    </p:anim>
                                    <p:animEffect filter="fade">
                                      <p:cBhvr>
                                        <p:cTn id="10" dur="500"/>
                                        <p:tgtEl>
                                          <p:spTgt spid="5129"/>
                                        </p:tgtEl>
                                      </p:cBhvr>
                                    </p:animEffect>
                                    <p:set>
                                      <p:cBhvr>
                                        <p:cTn id="11" dur="1" fill="hold">
                                          <p:stCondLst>
                                            <p:cond delay="499"/>
                                          </p:stCondLst>
                                        </p:cTn>
                                        <p:tgtEl>
                                          <p:spTgt spid="5129"/>
                                        </p:tgtEl>
                                        <p:attrNameLst>
                                          <p:attrName>style.visibility</p:attrName>
                                        </p:attrNameLst>
                                      </p:cBhvr>
                                      <p:to>
                                        <p:strVal val="hidden"/>
                                      </p:to>
                                    </p:set>
                                  </p:childTnLst>
                                </p:cTn>
                              </p:par>
                              <p:par>
                                <p:cTn id="12" presetID="15" presetClass="exit" presetSubtype="0" fill="hold" grpId="0" nodeType="withEffect">
                                  <p:stCondLst>
                                    <p:cond delay="500"/>
                                  </p:stCondLst>
                                  <p:childTnLst>
                                    <p:anim calcmode="lin" valueType="num">
                                      <p:cBhvr>
                                        <p:cTn id="13" dur="500"/>
                                        <p:tgtEl>
                                          <p:spTgt spid="5178"/>
                                        </p:tgtEl>
                                        <p:attrNameLst>
                                          <p:attrName>ppt_w</p:attrName>
                                        </p:attrNameLst>
                                      </p:cBhvr>
                                      <p:tavLst>
                                        <p:tav tm="0">
                                          <p:val>
                                            <p:strVal val="ppt_w"/>
                                          </p:val>
                                        </p:tav>
                                        <p:tav tm="100000">
                                          <p:val>
                                            <p:fltVal val="0.000000"/>
                                          </p:val>
                                        </p:tav>
                                      </p:tavLst>
                                    </p:anim>
                                    <p:anim calcmode="lin" valueType="num">
                                      <p:cBhvr>
                                        <p:cTn id="14" dur="500"/>
                                        <p:tgtEl>
                                          <p:spTgt spid="5178"/>
                                        </p:tgtEl>
                                        <p:attrNameLst>
                                          <p:attrName>ppt_h</p:attrName>
                                        </p:attrNameLst>
                                      </p:cBhvr>
                                      <p:tavLst>
                                        <p:tav tm="0">
                                          <p:val>
                                            <p:strVal val="ppt_h"/>
                                          </p:val>
                                        </p:tav>
                                        <p:tav tm="100000">
                                          <p:val>
                                            <p:fltVal val="0.000000"/>
                                          </p:val>
                                        </p:tav>
                                      </p:tavLst>
                                    </p:anim>
                                    <p:anim calcmode="lin" valueType="num">
                                      <p:cBhvr>
                                        <p:cTn id="15" dur="500"/>
                                        <p:tgtEl>
                                          <p:spTgt spid="51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1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178"/>
                                        </p:tgtEl>
                                        <p:attrNameLst>
                                          <p:attrName>style.visibility</p:attrName>
                                        </p:attrNameLst>
                                      </p:cBhvr>
                                      <p:to>
                                        <p:strVal val="hidden"/>
                                      </p:to>
                                    </p:set>
                                  </p:childTnLst>
                                </p:cTn>
                              </p:par>
                              <p:par>
                                <p:cTn id="18" presetID="15" presetClass="exit" presetSubtype="0" fill="hold" grpId="0" nodeType="withEffect">
                                  <p:stCondLst>
                                    <p:cond delay="600"/>
                                  </p:stCondLst>
                                  <p:childTnLst>
                                    <p:anim calcmode="lin" valueType="num">
                                      <p:cBhvr>
                                        <p:cTn id="19" dur="500"/>
                                        <p:tgtEl>
                                          <p:spTgt spid="5151"/>
                                        </p:tgtEl>
                                        <p:attrNameLst>
                                          <p:attrName>ppt_w</p:attrName>
                                        </p:attrNameLst>
                                      </p:cBhvr>
                                      <p:tavLst>
                                        <p:tav tm="0">
                                          <p:val>
                                            <p:strVal val="ppt_w"/>
                                          </p:val>
                                        </p:tav>
                                        <p:tav tm="100000">
                                          <p:val>
                                            <p:fltVal val="0.000000"/>
                                          </p:val>
                                        </p:tav>
                                      </p:tavLst>
                                    </p:anim>
                                    <p:anim calcmode="lin" valueType="num">
                                      <p:cBhvr>
                                        <p:cTn id="20" dur="500"/>
                                        <p:tgtEl>
                                          <p:spTgt spid="5151"/>
                                        </p:tgtEl>
                                        <p:attrNameLst>
                                          <p:attrName>ppt_h</p:attrName>
                                        </p:attrNameLst>
                                      </p:cBhvr>
                                      <p:tavLst>
                                        <p:tav tm="0">
                                          <p:val>
                                            <p:strVal val="ppt_h"/>
                                          </p:val>
                                        </p:tav>
                                        <p:tav tm="100000">
                                          <p:val>
                                            <p:fltVal val="0.000000"/>
                                          </p:val>
                                        </p:tav>
                                      </p:tavLst>
                                    </p:anim>
                                    <p:anim calcmode="lin" valueType="num">
                                      <p:cBhvr>
                                        <p:cTn id="21" dur="500"/>
                                        <p:tgtEl>
                                          <p:spTgt spid="515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515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5151"/>
                                        </p:tgtEl>
                                        <p:attrNameLst>
                                          <p:attrName>style.visibility</p:attrName>
                                        </p:attrNameLst>
                                      </p:cBhvr>
                                      <p:to>
                                        <p:strVal val="hidden"/>
                                      </p:to>
                                    </p:set>
                                  </p:childTnLst>
                                </p:cTn>
                              </p:par>
                              <p:par>
                                <p:cTn id="24" presetID="15" presetClass="exit" presetSubtype="0" fill="hold" grpId="0" nodeType="withEffect">
                                  <p:stCondLst>
                                    <p:cond delay="700"/>
                                  </p:stCondLst>
                                  <p:childTnLst>
                                    <p:anim calcmode="lin" valueType="num">
                                      <p:cBhvr>
                                        <p:cTn id="25" dur="500"/>
                                        <p:tgtEl>
                                          <p:spTgt spid="5152"/>
                                        </p:tgtEl>
                                        <p:attrNameLst>
                                          <p:attrName>ppt_w</p:attrName>
                                        </p:attrNameLst>
                                      </p:cBhvr>
                                      <p:tavLst>
                                        <p:tav tm="0">
                                          <p:val>
                                            <p:strVal val="ppt_w"/>
                                          </p:val>
                                        </p:tav>
                                        <p:tav tm="100000">
                                          <p:val>
                                            <p:fltVal val="0.000000"/>
                                          </p:val>
                                        </p:tav>
                                      </p:tavLst>
                                    </p:anim>
                                    <p:anim calcmode="lin" valueType="num">
                                      <p:cBhvr>
                                        <p:cTn id="26" dur="500"/>
                                        <p:tgtEl>
                                          <p:spTgt spid="5152"/>
                                        </p:tgtEl>
                                        <p:attrNameLst>
                                          <p:attrName>ppt_h</p:attrName>
                                        </p:attrNameLst>
                                      </p:cBhvr>
                                      <p:tavLst>
                                        <p:tav tm="0">
                                          <p:val>
                                            <p:strVal val="ppt_h"/>
                                          </p:val>
                                        </p:tav>
                                        <p:tav tm="100000">
                                          <p:val>
                                            <p:fltVal val="0.000000"/>
                                          </p:val>
                                        </p:tav>
                                      </p:tavLst>
                                    </p:anim>
                                    <p:anim calcmode="lin" valueType="num">
                                      <p:cBhvr>
                                        <p:cTn id="27" dur="500"/>
                                        <p:tgtEl>
                                          <p:spTgt spid="515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515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5152"/>
                                        </p:tgtEl>
                                        <p:attrNameLst>
                                          <p:attrName>style.visibility</p:attrName>
                                        </p:attrNameLst>
                                      </p:cBhvr>
                                      <p:to>
                                        <p:strVal val="hidden"/>
                                      </p:to>
                                    </p:set>
                                  </p:childTnLst>
                                </p:cTn>
                              </p:par>
                              <p:par>
                                <p:cTn id="30" presetID="15" presetClass="exit" presetSubtype="0" fill="hold" nodeType="withEffect">
                                  <p:stCondLst>
                                    <p:cond delay="400"/>
                                  </p:stCondLst>
                                  <p:childTnLst>
                                    <p:anim calcmode="lin" valueType="num">
                                      <p:cBhvr>
                                        <p:cTn id="31" dur="500"/>
                                        <p:tgtEl>
                                          <p:spTgt spid="58"/>
                                        </p:tgtEl>
                                        <p:attrNameLst>
                                          <p:attrName>ppt_w</p:attrName>
                                        </p:attrNameLst>
                                      </p:cBhvr>
                                      <p:tavLst>
                                        <p:tav tm="0">
                                          <p:val>
                                            <p:strVal val="ppt_w"/>
                                          </p:val>
                                        </p:tav>
                                        <p:tav tm="100000">
                                          <p:val>
                                            <p:fltVal val="0.000000"/>
                                          </p:val>
                                        </p:tav>
                                      </p:tavLst>
                                    </p:anim>
                                    <p:anim calcmode="lin" valueType="num">
                                      <p:cBhvr>
                                        <p:cTn id="32" dur="500"/>
                                        <p:tgtEl>
                                          <p:spTgt spid="58"/>
                                        </p:tgtEl>
                                        <p:attrNameLst>
                                          <p:attrName>ppt_h</p:attrName>
                                        </p:attrNameLst>
                                      </p:cBhvr>
                                      <p:tavLst>
                                        <p:tav tm="0">
                                          <p:val>
                                            <p:strVal val="ppt_h"/>
                                          </p:val>
                                        </p:tav>
                                        <p:tav tm="100000">
                                          <p:val>
                                            <p:fltVal val="0.000000"/>
                                          </p:val>
                                        </p:tav>
                                      </p:tavLst>
                                    </p:anim>
                                    <p:anim calcmode="lin" valueType="num">
                                      <p:cBhvr>
                                        <p:cTn id="33"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bldLvl="0" animBg="1"/>
      <p:bldP spid="5152" grpId="0" bldLvl="0" animBg="1"/>
      <p:bldP spid="517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5"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398"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59426" name="组合 59425"/>
          <p:cNvGrpSpPr/>
          <p:nvPr/>
        </p:nvGrpSpPr>
        <p:grpSpPr>
          <a:xfrm>
            <a:off x="1883410" y="512763"/>
            <a:ext cx="539750" cy="539750"/>
            <a:chOff x="0" y="0"/>
            <a:chExt cx="540000" cy="540000"/>
          </a:xfrm>
        </p:grpSpPr>
        <p:sp>
          <p:nvSpPr>
            <p:cNvPr id="59427"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9428"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07</a:t>
              </a:r>
              <a:endParaRPr lang="zh-CN" altLang="en-US" dirty="0">
                <a:ea typeface="宋体" panose="02010600030101010101" pitchFamily="2" charset="-122"/>
              </a:endParaRPr>
            </a:p>
          </p:txBody>
        </p:sp>
      </p:grpSp>
      <p:sp>
        <p:nvSpPr>
          <p:cNvPr id="59429"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成功交往的基本原则</a:t>
            </a:r>
            <a:endParaRPr lang="zh-CN" altLang="en-US" dirty="0">
              <a:ea typeface="宋体" panose="02010600030101010101" pitchFamily="2" charset="-122"/>
            </a:endParaRPr>
          </a:p>
        </p:txBody>
      </p:sp>
      <p:sp>
        <p:nvSpPr>
          <p:cNvPr id="5943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943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59439"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59440" name="TextBox 30"/>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原则</a:t>
            </a:r>
            <a:endParaRPr lang="zh-CN" altLang="en-US" dirty="0">
              <a:ea typeface="宋体" panose="02010600030101010101" pitchFamily="2" charset="-122"/>
            </a:endParaRPr>
          </a:p>
        </p:txBody>
      </p:sp>
      <p:sp>
        <p:nvSpPr>
          <p:cNvPr id="59441" name="矩形 6"/>
          <p:cNvSpPr/>
          <p:nvPr/>
        </p:nvSpPr>
        <p:spPr>
          <a:xfrm>
            <a:off x="1991360" y="1612900"/>
            <a:ext cx="9937750"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442" name="圆角矩形 27"/>
          <p:cNvSpPr/>
          <p:nvPr/>
        </p:nvSpPr>
        <p:spPr>
          <a:xfrm>
            <a:off x="2172335" y="1844675"/>
            <a:ext cx="9359900" cy="3960813"/>
          </a:xfrm>
          <a:prstGeom prst="roundRect">
            <a:avLst>
              <a:gd name="adj" fmla="val 0"/>
            </a:avLst>
          </a:prstGeom>
          <a:gradFill rotWithShape="1">
            <a:gsLst>
              <a:gs pos="0">
                <a:srgbClr val="759436">
                  <a:alpha val="100000"/>
                </a:srgbClr>
              </a:gs>
              <a:gs pos="79999">
                <a:srgbClr val="9BC247">
                  <a:alpha val="100000"/>
                </a:srgbClr>
              </a:gs>
              <a:gs pos="100000">
                <a:srgbClr val="9BC545">
                  <a:alpha val="100000"/>
                </a:srgbClr>
              </a:gs>
            </a:gsLst>
            <a:lin ang="16200000" scaled="1"/>
            <a:tileRect/>
          </a:gradFill>
          <a:ln w="9525" cap="flat" cmpd="sng">
            <a:solidFill>
              <a:srgbClr val="9BBB59"/>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59443"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444" name="TextBox 10"/>
          <p:cNvSpPr/>
          <p:nvPr/>
        </p:nvSpPr>
        <p:spPr>
          <a:xfrm>
            <a:off x="2351723" y="1412875"/>
            <a:ext cx="2938462" cy="417830"/>
          </a:xfrm>
          <a:prstGeom prst="rect">
            <a:avLst/>
          </a:prstGeom>
          <a:noFill/>
          <a:ln w="9525">
            <a:noFill/>
          </a:ln>
        </p:spPr>
        <p:txBody>
          <a:bodyPr wrap="square">
            <a:spAutoFit/>
          </a:bodyPr>
          <a:p>
            <a:pPr lvl="0">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十项基本原则：</a:t>
            </a:r>
            <a:endParaRPr lang="zh-CN" altLang="en-US" dirty="0">
              <a:ea typeface="宋体" panose="02010600030101010101" pitchFamily="2" charset="-122"/>
            </a:endParaRPr>
          </a:p>
        </p:txBody>
      </p:sp>
      <p:sp>
        <p:nvSpPr>
          <p:cNvPr id="59445" name="矩形 9"/>
          <p:cNvSpPr/>
          <p:nvPr/>
        </p:nvSpPr>
        <p:spPr>
          <a:xfrm>
            <a:off x="11652885" y="5705475"/>
            <a:ext cx="492125" cy="1000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9446" name="TextBox 10"/>
          <p:cNvSpPr/>
          <p:nvPr/>
        </p:nvSpPr>
        <p:spPr>
          <a:xfrm>
            <a:off x="11652885" y="2657475"/>
            <a:ext cx="492125" cy="1332230"/>
          </a:xfrm>
          <a:prstGeom prst="rect">
            <a:avLst/>
          </a:prstGeom>
          <a:noFill/>
          <a:ln w="9525">
            <a:noFill/>
          </a:ln>
        </p:spPr>
        <p:txBody>
          <a:bodyPr wrap="square">
            <a:spAutoFit/>
          </a:bodyPr>
          <a:p>
            <a:pPr lvl="0" algn="r">
              <a:lnSpc>
                <a:spcPct val="100000"/>
              </a:lnSpc>
            </a:pPr>
            <a:r>
              <a:rPr lang="zh-CN" altLang="en-US" sz="2000" b="1" dirty="0">
                <a:solidFill>
                  <a:srgbClr val="F79646"/>
                </a:solidFill>
                <a:latin typeface="微软雅黑" panose="020B0503020204020204" charset="-122"/>
                <a:ea typeface="微软雅黑" panose="020B0503020204020204" charset="-122"/>
                <a:sym typeface="微软雅黑" panose="020B0503020204020204" charset="-122"/>
              </a:rPr>
              <a:t>精彩点评</a:t>
            </a:r>
            <a:endParaRPr lang="zh-CN" altLang="en-US" dirty="0">
              <a:ea typeface="宋体" panose="02010600030101010101" pitchFamily="2" charset="-122"/>
            </a:endParaRPr>
          </a:p>
        </p:txBody>
      </p:sp>
      <p:sp>
        <p:nvSpPr>
          <p:cNvPr id="59447" name="Text Box 44"/>
          <p:cNvSpPr/>
          <p:nvPr/>
        </p:nvSpPr>
        <p:spPr>
          <a:xfrm>
            <a:off x="3279775" y="1969135"/>
            <a:ext cx="7158355" cy="3291840"/>
          </a:xfrm>
          <a:prstGeom prst="rect">
            <a:avLst/>
          </a:prstGeom>
          <a:noFill/>
          <a:ln w="9525">
            <a:noFill/>
          </a:ln>
        </p:spPr>
        <p:txBody>
          <a:bodyPr wrap="square">
            <a:spAutoFit/>
          </a:bodyPr>
          <a:p>
            <a:pPr lvl="0">
              <a:lnSpc>
                <a:spcPct val="15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七、弹性</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1">
              <a:lnSpc>
                <a:spcPct val="100000"/>
              </a:lnSpc>
              <a:spcAft>
                <a:spcPts val="1000"/>
              </a:spcAft>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一个人的人际关系不和谐，原因可能是多方面的，其中往往与他交际方式太死板，不留余地有关。</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5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八、诚信</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1">
              <a:lnSpc>
                <a:spcPct val="100000"/>
              </a:lnSpc>
              <a:spcAft>
                <a:spcPts val="1000"/>
              </a:spcAft>
            </a:pPr>
            <a:r>
              <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rPr>
              <a:t>孔子说：“人而无信，不知其可。”诚信是无形的“名片”，关乎一个人的形象和品质。”</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0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九、合作</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0">
              <a:lnSpc>
                <a:spcPct val="100000"/>
              </a:lnSpc>
              <a:spcAft>
                <a:spcPts val="1000"/>
              </a:spcAft>
            </a:pPr>
            <a:r>
              <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rPr>
              <a:t>十、互惠</a:t>
            </a:r>
            <a:endParaRPr lang="zh-CN" altLang="en-US" sz="1600" b="1" dirty="0">
              <a:solidFill>
                <a:schemeClr val="bg1"/>
              </a:solidFill>
              <a:latin typeface="微软雅黑" panose="020B0503020204020204" charset="-122"/>
              <a:ea typeface="微软雅黑" panose="020B0503020204020204" charset="-122"/>
              <a:sym typeface="宋体" panose="02010600030101010101" pitchFamily="2" charset="-122"/>
            </a:endParaRPr>
          </a:p>
          <a:p>
            <a:pPr lvl="1">
              <a:lnSpc>
                <a:spcPct val="100000"/>
              </a:lnSpc>
              <a:spcAft>
                <a:spcPts val="1000"/>
              </a:spcAft>
            </a:pPr>
            <a:endParaRPr lang="zh-CN" altLang="en-US" sz="1600" b="1" dirty="0">
              <a:latin typeface="微软雅黑" panose="020B0503020204020204" charset="-122"/>
              <a:ea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9447"/>
                                        </p:tgtEl>
                                        <p:attrNameLst>
                                          <p:attrName>style.visibility</p:attrName>
                                        </p:attrNameLst>
                                      </p:cBhvr>
                                      <p:to>
                                        <p:strVal val="visible"/>
                                      </p:to>
                                    </p:set>
                                    <p:animEffect filter="fade">
                                      <p:cBhvr>
                                        <p:cTn id="7" dur="1000"/>
                                        <p:tgtEl>
                                          <p:spTgt spid="59447"/>
                                        </p:tgtEl>
                                      </p:cBhvr>
                                    </p:animEffect>
                                    <p:anim calcmode="lin" valueType="num">
                                      <p:cBhvr>
                                        <p:cTn id="8" dur="1000" fill="hold"/>
                                        <p:tgtEl>
                                          <p:spTgt spid="59447"/>
                                        </p:tgtEl>
                                        <p:attrNameLst>
                                          <p:attrName>ppt_x</p:attrName>
                                        </p:attrNameLst>
                                      </p:cBhvr>
                                      <p:tavLst>
                                        <p:tav tm="0">
                                          <p:val>
                                            <p:strVal val="#ppt_x"/>
                                          </p:val>
                                        </p:tav>
                                        <p:tav tm="100000">
                                          <p:val>
                                            <p:strVal val="#ppt_x"/>
                                          </p:val>
                                        </p:tav>
                                      </p:tavLst>
                                    </p:anim>
                                    <p:anim calcmode="lin" valueType="num">
                                      <p:cBhvr>
                                        <p:cTn id="9" dur="1000" fill="hold"/>
                                        <p:tgtEl>
                                          <p:spTgt spid="594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47"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4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1474" name="组合 61473"/>
          <p:cNvGrpSpPr/>
          <p:nvPr/>
        </p:nvGrpSpPr>
        <p:grpSpPr>
          <a:xfrm>
            <a:off x="1883410" y="512763"/>
            <a:ext cx="539750" cy="539750"/>
            <a:chOff x="0" y="0"/>
            <a:chExt cx="540000" cy="540000"/>
          </a:xfrm>
        </p:grpSpPr>
        <p:sp>
          <p:nvSpPr>
            <p:cNvPr id="6147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147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08</a:t>
              </a:r>
              <a:endParaRPr lang="zh-CN" altLang="en-US" dirty="0">
                <a:ea typeface="宋体" panose="02010600030101010101" pitchFamily="2" charset="-122"/>
              </a:endParaRPr>
            </a:p>
          </p:txBody>
        </p:sp>
      </p:grpSp>
      <p:sp>
        <p:nvSpPr>
          <p:cNvPr id="61477"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人际交往的艺术</a:t>
            </a:r>
            <a:endParaRPr lang="zh-CN" altLang="en-US" dirty="0">
              <a:ea typeface="宋体" panose="02010600030101010101" pitchFamily="2" charset="-122"/>
            </a:endParaRPr>
          </a:p>
        </p:txBody>
      </p:sp>
      <p:sp>
        <p:nvSpPr>
          <p:cNvPr id="6147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61479" name="组合 61478"/>
          <p:cNvGrpSpPr/>
          <p:nvPr/>
        </p:nvGrpSpPr>
        <p:grpSpPr>
          <a:xfrm>
            <a:off x="1846898" y="6015038"/>
            <a:ext cx="7777162" cy="828675"/>
            <a:chOff x="0" y="0"/>
            <a:chExt cx="7776656" cy="828000"/>
          </a:xfrm>
        </p:grpSpPr>
        <p:sp>
          <p:nvSpPr>
            <p:cNvPr id="61480"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61481"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61483" name="椭圆 16"/>
            <p:cNvSpPr/>
            <p:nvPr/>
          </p:nvSpPr>
          <p:spPr>
            <a:xfrm>
              <a:off x="144136" y="186538"/>
              <a:ext cx="645753" cy="359752"/>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61484"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语言艺术</a:t>
            </a:r>
            <a:endParaRPr lang="zh-CN" altLang="en-US" dirty="0">
              <a:ea typeface="宋体" panose="02010600030101010101" pitchFamily="2" charset="-122"/>
            </a:endParaRPr>
          </a:p>
        </p:txBody>
      </p:sp>
      <p:sp>
        <p:nvSpPr>
          <p:cNvPr id="61485" name="TextBox 18"/>
          <p:cNvSpPr/>
          <p:nvPr/>
        </p:nvSpPr>
        <p:spPr>
          <a:xfrm flipH="1">
            <a:off x="2115820" y="6196330"/>
            <a:ext cx="448945" cy="375920"/>
          </a:xfrm>
          <a:prstGeom prst="rect">
            <a:avLst/>
          </a:prstGeom>
          <a:noFill/>
          <a:ln w="9525">
            <a:noFill/>
          </a:ln>
        </p:spPr>
        <p:txBody>
          <a:bodyPr wrap="square">
            <a:spAutoFit/>
          </a:bodyPr>
          <a:p>
            <a:pPr lvl="0" fontAlgn="base">
              <a:lnSpc>
                <a:spcPct val="100000"/>
              </a:lnSpc>
              <a:spcBef>
                <a:spcPct val="0"/>
              </a:spcBef>
              <a:spcAft>
                <a:spcPct val="0"/>
              </a:spcAft>
            </a:pPr>
            <a:r>
              <a:rPr lang="zh-CN" altLang="en-US" dirty="0">
                <a:solidFill>
                  <a:srgbClr val="9BBB59"/>
                </a:solidFill>
                <a:latin typeface="冬青黑体简体中文 W6" panose="020B0600000000000000" charset="-122"/>
                <a:ea typeface="冬青黑体简体中文 W6" panose="020B0600000000000000" charset="-122"/>
              </a:rPr>
              <a:t>一</a:t>
            </a:r>
            <a:endParaRPr lang="zh-CN" altLang="en-US" dirty="0">
              <a:solidFill>
                <a:srgbClr val="9BBB59"/>
              </a:solidFill>
              <a:latin typeface="冬青黑体简体中文 W6" panose="020B0600000000000000" charset="-122"/>
              <a:ea typeface="冬青黑体简体中文 W6" panose="020B0600000000000000" charset="-122"/>
            </a:endParaRPr>
          </a:p>
        </p:txBody>
      </p:sp>
      <p:sp>
        <p:nvSpPr>
          <p:cNvPr id="6148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1487" name="TextBox 8"/>
          <p:cNvSpPr/>
          <p:nvPr/>
        </p:nvSpPr>
        <p:spPr>
          <a:xfrm>
            <a:off x="2957830" y="2148840"/>
            <a:ext cx="4535488" cy="41783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rgbClr val="FF0064"/>
                </a:solidFill>
                <a:latin typeface="微软雅黑" panose="020B0503020204020204" charset="-122"/>
                <a:ea typeface="微软雅黑" panose="020B0503020204020204" charset="-122"/>
                <a:sym typeface="微软雅黑" panose="020B0503020204020204" charset="-122"/>
              </a:rPr>
              <a:t>“良言一句三冬暖，恶语伤人六月寒”。</a:t>
            </a:r>
            <a:endParaRPr lang="zh-CN" altLang="en-US" dirty="0">
              <a:ea typeface="宋体" panose="02010600030101010101" pitchFamily="2" charset="-122"/>
            </a:endParaRPr>
          </a:p>
        </p:txBody>
      </p:sp>
      <p:sp>
        <p:nvSpPr>
          <p:cNvPr id="61488" name="TextBox 8"/>
          <p:cNvSpPr/>
          <p:nvPr/>
        </p:nvSpPr>
        <p:spPr>
          <a:xfrm>
            <a:off x="2958148" y="2882900"/>
            <a:ext cx="4535487" cy="2495550"/>
          </a:xfrm>
          <a:prstGeom prst="rect">
            <a:avLst/>
          </a:prstGeom>
          <a:noFill/>
          <a:ln w="9525">
            <a:noFill/>
          </a:ln>
        </p:spPr>
        <p:txBody>
          <a:bodyPr wrap="square">
            <a:spAutoFit/>
          </a:bodyPr>
          <a:p>
            <a:pPr marL="0" lvl="0" indent="457200">
              <a:lnSpc>
                <a:spcPct val="134000"/>
              </a:lnSpc>
              <a:spcAft>
                <a:spcPts val="1200"/>
              </a:spcAft>
            </a:pPr>
            <a:r>
              <a:rPr sz="1600" dirty="0">
                <a:latin typeface="微软雅黑" panose="020B0503020204020204" charset="-122"/>
                <a:ea typeface="微软雅黑" panose="020B0503020204020204" charset="-122"/>
                <a:sym typeface="微软雅黑" panose="020B0503020204020204" charset="-122"/>
              </a:rPr>
              <a:t>1．称呼得体</a:t>
            </a:r>
            <a:endParaRPr sz="1600" dirty="0">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dirty="0">
                <a:ea typeface="宋体" panose="02010600030101010101" pitchFamily="2" charset="-122"/>
              </a:rPr>
              <a:t>2．语言表达恰当</a:t>
            </a:r>
            <a:endParaRPr lang="zh-CN" altLang="en-US" dirty="0">
              <a:ea typeface="宋体" panose="02010600030101010101" pitchFamily="2" charset="-122"/>
            </a:endParaRPr>
          </a:p>
          <a:p>
            <a:pPr marL="0" lvl="0" indent="457200">
              <a:lnSpc>
                <a:spcPct val="134000"/>
              </a:lnSpc>
              <a:spcAft>
                <a:spcPts val="1200"/>
              </a:spcAft>
            </a:pPr>
            <a:r>
              <a:rPr lang="zh-CN" altLang="en-US" dirty="0">
                <a:ea typeface="宋体" panose="02010600030101010101" pitchFamily="2" charset="-122"/>
              </a:rPr>
              <a:t>3．适度赞美。</a:t>
            </a:r>
            <a:endParaRPr lang="zh-CN" altLang="en-US" dirty="0">
              <a:ea typeface="宋体" panose="02010600030101010101" pitchFamily="2" charset="-122"/>
            </a:endParaRPr>
          </a:p>
          <a:p>
            <a:pPr marL="0" lvl="0" indent="457200">
              <a:lnSpc>
                <a:spcPct val="134000"/>
              </a:lnSpc>
              <a:spcAft>
                <a:spcPts val="1200"/>
              </a:spcAft>
            </a:pPr>
            <a:r>
              <a:rPr lang="zh-CN" altLang="en-US" dirty="0">
                <a:ea typeface="宋体" panose="02010600030101010101" pitchFamily="2" charset="-122"/>
              </a:rPr>
              <a:t>4．巧用幽默。</a:t>
            </a:r>
            <a:endParaRPr lang="zh-CN" altLang="en-US" dirty="0">
              <a:ea typeface="宋体" panose="02010600030101010101" pitchFamily="2" charset="-122"/>
            </a:endParaRPr>
          </a:p>
          <a:p>
            <a:pPr marL="0" lvl="0" indent="457200">
              <a:lnSpc>
                <a:spcPct val="134000"/>
              </a:lnSpc>
              <a:spcAft>
                <a:spcPts val="1200"/>
              </a:spcAft>
            </a:pPr>
            <a:r>
              <a:rPr lang="zh-CN" altLang="en-US" dirty="0">
                <a:ea typeface="宋体" panose="02010600030101010101" pitchFamily="2" charset="-122"/>
              </a:rPr>
              <a:t>5．避免争论。</a:t>
            </a:r>
            <a:endParaRPr lang="zh-CN" altLang="en-US" dirty="0">
              <a:ea typeface="宋体" panose="02010600030101010101" pitchFamily="2" charset="-122"/>
            </a:endParaRPr>
          </a:p>
        </p:txBody>
      </p:sp>
      <p:pic>
        <p:nvPicPr>
          <p:cNvPr id="61489" name="Picture 3" descr="C:\Users\cxy\Desktop\中职-《心理健康》\图\1396834214.jpg1396834214"/>
          <p:cNvPicPr>
            <a:picLocks noChangeAspect="1"/>
          </p:cNvPicPr>
          <p:nvPr/>
        </p:nvPicPr>
        <p:blipFill>
          <a:blip r:embed="rId2"/>
          <a:srcRect/>
          <a:stretch>
            <a:fillRect/>
          </a:stretch>
        </p:blipFill>
        <p:spPr>
          <a:xfrm>
            <a:off x="8277860" y="1327785"/>
            <a:ext cx="3470275" cy="4435475"/>
          </a:xfrm>
          <a:prstGeom prst="rect">
            <a:avLst/>
          </a:prstGeom>
          <a:noFill/>
          <a:ln w="9525">
            <a:noFill/>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487"/>
                                        </p:tgtEl>
                                        <p:attrNameLst>
                                          <p:attrName>style.visibility</p:attrName>
                                        </p:attrNameLst>
                                      </p:cBhvr>
                                      <p:to>
                                        <p:strVal val="visible"/>
                                      </p:to>
                                    </p:set>
                                    <p:animEffect filter="fade">
                                      <p:cBhvr>
                                        <p:cTn id="7" dur="1000"/>
                                        <p:tgtEl>
                                          <p:spTgt spid="61487"/>
                                        </p:tgtEl>
                                      </p:cBhvr>
                                    </p:animEffect>
                                    <p:anim calcmode="lin" valueType="num">
                                      <p:cBhvr>
                                        <p:cTn id="8" dur="1000" fill="hold"/>
                                        <p:tgtEl>
                                          <p:spTgt spid="61487"/>
                                        </p:tgtEl>
                                        <p:attrNameLst>
                                          <p:attrName>ppt_x</p:attrName>
                                        </p:attrNameLst>
                                      </p:cBhvr>
                                      <p:tavLst>
                                        <p:tav tm="0">
                                          <p:val>
                                            <p:strVal val="#ppt_x"/>
                                          </p:val>
                                        </p:tav>
                                        <p:tav tm="100000">
                                          <p:val>
                                            <p:strVal val="#ppt_x"/>
                                          </p:val>
                                        </p:tav>
                                      </p:tavLst>
                                    </p:anim>
                                    <p:anim calcmode="lin" valueType="num">
                                      <p:cBhvr>
                                        <p:cTn id="9" dur="1000" fill="hold"/>
                                        <p:tgtEl>
                                          <p:spTgt spid="6148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1488"/>
                                        </p:tgtEl>
                                        <p:attrNameLst>
                                          <p:attrName>style.visibility</p:attrName>
                                        </p:attrNameLst>
                                      </p:cBhvr>
                                      <p:to>
                                        <p:strVal val="visible"/>
                                      </p:to>
                                    </p:set>
                                    <p:animEffect filter="fade">
                                      <p:cBhvr>
                                        <p:cTn id="12" dur="1000"/>
                                        <p:tgtEl>
                                          <p:spTgt spid="61488"/>
                                        </p:tgtEl>
                                      </p:cBhvr>
                                    </p:animEffect>
                                    <p:anim calcmode="lin" valueType="num">
                                      <p:cBhvr>
                                        <p:cTn id="13" dur="1000" fill="hold"/>
                                        <p:tgtEl>
                                          <p:spTgt spid="61488"/>
                                        </p:tgtEl>
                                        <p:attrNameLst>
                                          <p:attrName>ppt_x</p:attrName>
                                        </p:attrNameLst>
                                      </p:cBhvr>
                                      <p:tavLst>
                                        <p:tav tm="0">
                                          <p:val>
                                            <p:strVal val="#ppt_x"/>
                                          </p:val>
                                        </p:tav>
                                        <p:tav tm="100000">
                                          <p:val>
                                            <p:strVal val="#ppt_x"/>
                                          </p:val>
                                        </p:tav>
                                      </p:tavLst>
                                    </p:anim>
                                    <p:anim calcmode="lin" valueType="num">
                                      <p:cBhvr>
                                        <p:cTn id="14" dur="1000" fill="hold"/>
                                        <p:tgtEl>
                                          <p:spTgt spid="614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7" grpId="0" bldLvl="0"/>
      <p:bldP spid="61488"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4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1474" name="组合 61473"/>
          <p:cNvGrpSpPr/>
          <p:nvPr/>
        </p:nvGrpSpPr>
        <p:grpSpPr>
          <a:xfrm>
            <a:off x="1883410" y="512763"/>
            <a:ext cx="539750" cy="539750"/>
            <a:chOff x="0" y="0"/>
            <a:chExt cx="540000" cy="540000"/>
          </a:xfrm>
        </p:grpSpPr>
        <p:sp>
          <p:nvSpPr>
            <p:cNvPr id="61475"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1476"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08</a:t>
              </a:r>
              <a:endParaRPr lang="zh-CN" altLang="en-US" dirty="0">
                <a:ea typeface="宋体" panose="02010600030101010101" pitchFamily="2" charset="-122"/>
              </a:endParaRPr>
            </a:p>
          </p:txBody>
        </p:sp>
      </p:grpSp>
      <p:sp>
        <p:nvSpPr>
          <p:cNvPr id="61477"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人际交往的艺术</a:t>
            </a:r>
            <a:endParaRPr lang="zh-CN" altLang="en-US" dirty="0">
              <a:ea typeface="宋体" panose="02010600030101010101" pitchFamily="2" charset="-122"/>
            </a:endParaRPr>
          </a:p>
        </p:txBody>
      </p:sp>
      <p:sp>
        <p:nvSpPr>
          <p:cNvPr id="61478"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61479" name="组合 61478"/>
          <p:cNvGrpSpPr/>
          <p:nvPr/>
        </p:nvGrpSpPr>
        <p:grpSpPr>
          <a:xfrm>
            <a:off x="1846898" y="6015038"/>
            <a:ext cx="7777162" cy="828675"/>
            <a:chOff x="0" y="0"/>
            <a:chExt cx="7776656" cy="828000"/>
          </a:xfrm>
        </p:grpSpPr>
        <p:sp>
          <p:nvSpPr>
            <p:cNvPr id="61480"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61481"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sp>
          <p:nvSpPr>
            <p:cNvPr id="61483" name="椭圆 16"/>
            <p:cNvSpPr/>
            <p:nvPr/>
          </p:nvSpPr>
          <p:spPr>
            <a:xfrm>
              <a:off x="144136" y="186538"/>
              <a:ext cx="645753" cy="359752"/>
            </a:xfrm>
            <a:prstGeom prst="ellipse">
              <a:avLst/>
            </a:prstGeom>
            <a:solidFill>
              <a:schemeClr val="bg1"/>
            </a:solidFill>
            <a:ln w="254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61484"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非语言艺术</a:t>
            </a:r>
            <a:endParaRPr lang="zh-CN" altLang="en-US" dirty="0">
              <a:ea typeface="宋体" panose="02010600030101010101" pitchFamily="2" charset="-122"/>
            </a:endParaRPr>
          </a:p>
        </p:txBody>
      </p:sp>
      <p:sp>
        <p:nvSpPr>
          <p:cNvPr id="61485" name="TextBox 18"/>
          <p:cNvSpPr/>
          <p:nvPr/>
        </p:nvSpPr>
        <p:spPr>
          <a:xfrm flipH="1">
            <a:off x="2115820" y="6196330"/>
            <a:ext cx="448945" cy="375920"/>
          </a:xfrm>
          <a:prstGeom prst="rect">
            <a:avLst/>
          </a:prstGeom>
          <a:noFill/>
          <a:ln w="9525">
            <a:noFill/>
          </a:ln>
        </p:spPr>
        <p:txBody>
          <a:bodyPr wrap="square">
            <a:spAutoFit/>
          </a:bodyPr>
          <a:p>
            <a:pPr lvl="0" fontAlgn="base">
              <a:lnSpc>
                <a:spcPct val="100000"/>
              </a:lnSpc>
              <a:spcBef>
                <a:spcPct val="0"/>
              </a:spcBef>
              <a:spcAft>
                <a:spcPct val="0"/>
              </a:spcAft>
            </a:pPr>
            <a:r>
              <a:rPr lang="zh-CN" altLang="en-US" dirty="0">
                <a:solidFill>
                  <a:srgbClr val="9BBB59"/>
                </a:solidFill>
                <a:latin typeface="冬青黑体简体中文 W6" panose="020B0600000000000000" charset="-122"/>
                <a:ea typeface="冬青黑体简体中文 W6" panose="020B0600000000000000" charset="-122"/>
              </a:rPr>
              <a:t>二</a:t>
            </a:r>
            <a:endParaRPr lang="zh-CN" altLang="en-US" dirty="0">
              <a:solidFill>
                <a:srgbClr val="9BBB59"/>
              </a:solidFill>
              <a:latin typeface="冬青黑体简体中文 W6" panose="020B0600000000000000" charset="-122"/>
              <a:ea typeface="冬青黑体简体中文 W6" panose="020B0600000000000000" charset="-122"/>
            </a:endParaRPr>
          </a:p>
        </p:txBody>
      </p:sp>
      <p:sp>
        <p:nvSpPr>
          <p:cNvPr id="61486"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1487" name="TextBox 8"/>
          <p:cNvSpPr/>
          <p:nvPr/>
        </p:nvSpPr>
        <p:spPr>
          <a:xfrm>
            <a:off x="2565400" y="1771015"/>
            <a:ext cx="5194300" cy="1549400"/>
          </a:xfrm>
          <a:prstGeom prst="rect">
            <a:avLst/>
          </a:prstGeom>
          <a:noFill/>
          <a:ln w="9525">
            <a:noFill/>
          </a:ln>
        </p:spPr>
        <p:txBody>
          <a:bodyPr wrap="square">
            <a:spAutoFit/>
          </a:bodyPr>
          <a:p>
            <a:pPr marL="0" lvl="0" indent="457200">
              <a:lnSpc>
                <a:spcPct val="134000"/>
              </a:lnSpc>
              <a:spcAft>
                <a:spcPts val="1200"/>
              </a:spcAft>
            </a:pPr>
            <a:r>
              <a:rPr lang="zh-CN" altLang="en-US" sz="1600" b="1" dirty="0">
                <a:solidFill>
                  <a:srgbClr val="FF0064"/>
                </a:solidFill>
                <a:latin typeface="微软雅黑" panose="020B0503020204020204" charset="-122"/>
                <a:ea typeface="微软雅黑" panose="020B0503020204020204" charset="-122"/>
                <a:sym typeface="微软雅黑" panose="020B0503020204020204" charset="-122"/>
              </a:rPr>
              <a:t>非语言也是交往沟通的重要途径，是指人际沟通过程中人们运用自己的肢体语言以及肢体动作和周围的环境因素等交流思想、情感和信息的沟通形式。</a:t>
            </a:r>
            <a:endParaRPr lang="zh-CN" altLang="en-US" sz="1600" b="1" dirty="0">
              <a:solidFill>
                <a:srgbClr val="FF0064"/>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altLang="en-US" sz="1600" b="1" dirty="0">
                <a:solidFill>
                  <a:srgbClr val="FF0064"/>
                </a:solidFill>
                <a:latin typeface="微软雅黑" panose="020B0503020204020204" charset="-122"/>
                <a:ea typeface="微软雅黑" panose="020B0503020204020204" charset="-122"/>
                <a:sym typeface="微软雅黑" panose="020B0503020204020204" charset="-122"/>
              </a:rPr>
              <a:t>主要包括：</a:t>
            </a:r>
            <a:endParaRPr lang="zh-CN" altLang="en-US" sz="1600" b="1" dirty="0">
              <a:solidFill>
                <a:srgbClr val="FF0064"/>
              </a:solidFill>
              <a:latin typeface="微软雅黑" panose="020B0503020204020204" charset="-122"/>
              <a:ea typeface="微软雅黑" panose="020B0503020204020204" charset="-122"/>
              <a:sym typeface="微软雅黑" panose="020B0503020204020204" charset="-122"/>
            </a:endParaRPr>
          </a:p>
        </p:txBody>
      </p:sp>
      <p:sp>
        <p:nvSpPr>
          <p:cNvPr id="61488" name="TextBox 8"/>
          <p:cNvSpPr/>
          <p:nvPr/>
        </p:nvSpPr>
        <p:spPr>
          <a:xfrm>
            <a:off x="2564130" y="3369310"/>
            <a:ext cx="5195570" cy="2506980"/>
          </a:xfrm>
          <a:prstGeom prst="rect">
            <a:avLst/>
          </a:prstGeom>
          <a:noFill/>
          <a:ln w="9525">
            <a:noFill/>
          </a:ln>
        </p:spPr>
        <p:txBody>
          <a:bodyPr wrap="square">
            <a:spAutoFit/>
          </a:bodyPr>
          <a:p>
            <a:pPr marL="0" lvl="0" indent="457200">
              <a:lnSpc>
                <a:spcPct val="134000"/>
              </a:lnSpc>
              <a:spcAft>
                <a:spcPts val="1200"/>
              </a:spcAft>
            </a:pPr>
            <a:r>
              <a:rPr sz="1600" dirty="0">
                <a:latin typeface="微软雅黑" panose="020B0503020204020204" charset="-122"/>
                <a:ea typeface="微软雅黑" panose="020B0503020204020204" charset="-122"/>
                <a:sym typeface="微软雅黑" panose="020B0503020204020204" charset="-122"/>
              </a:rPr>
              <a:t> 1．眼神、手势、面部表情、姿态、位置、距离等要素</a:t>
            </a:r>
            <a:r>
              <a:rPr lang="zh-CN" sz="1600" dirty="0">
                <a:latin typeface="微软雅黑" panose="020B0503020204020204" charset="-122"/>
                <a:ea typeface="微软雅黑" panose="020B0503020204020204" charset="-122"/>
                <a:sym typeface="微软雅黑" panose="020B0503020204020204" charset="-122"/>
              </a:rPr>
              <a:t>。</a:t>
            </a:r>
            <a:endParaRPr lang="zh-CN" sz="1600" dirty="0">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sz="1600" dirty="0">
                <a:solidFill>
                  <a:srgbClr val="92D050"/>
                </a:solidFill>
                <a:latin typeface="微软雅黑" panose="020B0503020204020204" charset="-122"/>
                <a:ea typeface="微软雅黑" panose="020B0503020204020204" charset="-122"/>
                <a:sym typeface="微软雅黑" panose="020B0503020204020204" charset="-122"/>
              </a:rPr>
              <a:t>“眼睛是心灵的窗户”，“眼睛像嘴一样会说话”。</a:t>
            </a:r>
            <a:endParaRPr lang="zh-CN" sz="1600" dirty="0">
              <a:solidFill>
                <a:srgbClr val="92D050"/>
              </a:solidFill>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sz="1600" dirty="0">
                <a:latin typeface="微软雅黑" panose="020B0503020204020204" charset="-122"/>
                <a:ea typeface="微软雅黑" panose="020B0503020204020204" charset="-122"/>
                <a:sym typeface="微软雅黑" panose="020B0503020204020204" charset="-122"/>
              </a:rPr>
              <a:t> 2．学会有效地聆听</a:t>
            </a:r>
            <a:endParaRPr lang="zh-CN" sz="1600" dirty="0">
              <a:latin typeface="微软雅黑" panose="020B0503020204020204" charset="-122"/>
              <a:ea typeface="微软雅黑" panose="020B0503020204020204" charset="-122"/>
              <a:sym typeface="微软雅黑" panose="020B0503020204020204" charset="-122"/>
            </a:endParaRPr>
          </a:p>
          <a:p>
            <a:pPr marL="0" lvl="0" indent="457200">
              <a:lnSpc>
                <a:spcPct val="134000"/>
              </a:lnSpc>
              <a:spcAft>
                <a:spcPts val="1200"/>
              </a:spcAft>
            </a:pPr>
            <a:r>
              <a:rPr lang="zh-CN" sz="1600" dirty="0">
                <a:solidFill>
                  <a:srgbClr val="92D050"/>
                </a:solidFill>
                <a:latin typeface="微软雅黑" panose="020B0503020204020204" charset="-122"/>
                <a:ea typeface="微软雅黑" panose="020B0503020204020204" charset="-122"/>
                <a:sym typeface="微软雅黑" panose="020B0503020204020204" charset="-122"/>
              </a:rPr>
              <a:t>人际关系学者认为“倾听”是维持人际关系的有效法宝，几乎所有的人都喜欢能听他讲话的人。</a:t>
            </a:r>
            <a:endParaRPr lang="zh-CN" sz="1600" dirty="0">
              <a:solidFill>
                <a:srgbClr val="92D050"/>
              </a:solidFill>
              <a:latin typeface="微软雅黑" panose="020B0503020204020204" charset="-122"/>
              <a:ea typeface="微软雅黑" panose="020B0503020204020204" charset="-122"/>
              <a:sym typeface="微软雅黑" panose="020B0503020204020204" charset="-122"/>
            </a:endParaRPr>
          </a:p>
        </p:txBody>
      </p:sp>
      <p:pic>
        <p:nvPicPr>
          <p:cNvPr id="61489" name="Picture 3" descr="C:\Users\cxy\Desktop\中职-《心理健康》\图\1396834214.jpg1396834214"/>
          <p:cNvPicPr>
            <a:picLocks noChangeAspect="1"/>
          </p:cNvPicPr>
          <p:nvPr/>
        </p:nvPicPr>
        <p:blipFill>
          <a:blip r:embed="rId2"/>
          <a:srcRect/>
          <a:stretch>
            <a:fillRect/>
          </a:stretch>
        </p:blipFill>
        <p:spPr>
          <a:xfrm>
            <a:off x="8277860" y="1327785"/>
            <a:ext cx="3470275" cy="4435475"/>
          </a:xfrm>
          <a:prstGeom prst="rect">
            <a:avLst/>
          </a:prstGeom>
          <a:noFill/>
          <a:ln w="9525">
            <a:noFill/>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487"/>
                                        </p:tgtEl>
                                        <p:attrNameLst>
                                          <p:attrName>style.visibility</p:attrName>
                                        </p:attrNameLst>
                                      </p:cBhvr>
                                      <p:to>
                                        <p:strVal val="visible"/>
                                      </p:to>
                                    </p:set>
                                    <p:animEffect filter="fade">
                                      <p:cBhvr>
                                        <p:cTn id="7" dur="1000"/>
                                        <p:tgtEl>
                                          <p:spTgt spid="61487"/>
                                        </p:tgtEl>
                                      </p:cBhvr>
                                    </p:animEffect>
                                    <p:anim calcmode="lin" valueType="num">
                                      <p:cBhvr>
                                        <p:cTn id="8" dur="1000" fill="hold"/>
                                        <p:tgtEl>
                                          <p:spTgt spid="61487"/>
                                        </p:tgtEl>
                                        <p:attrNameLst>
                                          <p:attrName>ppt_x</p:attrName>
                                        </p:attrNameLst>
                                      </p:cBhvr>
                                      <p:tavLst>
                                        <p:tav tm="0">
                                          <p:val>
                                            <p:strVal val="#ppt_x"/>
                                          </p:val>
                                        </p:tav>
                                        <p:tav tm="100000">
                                          <p:val>
                                            <p:strVal val="#ppt_x"/>
                                          </p:val>
                                        </p:tav>
                                      </p:tavLst>
                                    </p:anim>
                                    <p:anim calcmode="lin" valueType="num">
                                      <p:cBhvr>
                                        <p:cTn id="9" dur="1000" fill="hold"/>
                                        <p:tgtEl>
                                          <p:spTgt spid="6148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1488"/>
                                        </p:tgtEl>
                                        <p:attrNameLst>
                                          <p:attrName>style.visibility</p:attrName>
                                        </p:attrNameLst>
                                      </p:cBhvr>
                                      <p:to>
                                        <p:strVal val="visible"/>
                                      </p:to>
                                    </p:set>
                                    <p:animEffect filter="fade">
                                      <p:cBhvr>
                                        <p:cTn id="12" dur="1000"/>
                                        <p:tgtEl>
                                          <p:spTgt spid="61488"/>
                                        </p:tgtEl>
                                      </p:cBhvr>
                                    </p:animEffect>
                                    <p:anim calcmode="lin" valueType="num">
                                      <p:cBhvr>
                                        <p:cTn id="13" dur="1000" fill="hold"/>
                                        <p:tgtEl>
                                          <p:spTgt spid="61488"/>
                                        </p:tgtEl>
                                        <p:attrNameLst>
                                          <p:attrName>ppt_x</p:attrName>
                                        </p:attrNameLst>
                                      </p:cBhvr>
                                      <p:tavLst>
                                        <p:tav tm="0">
                                          <p:val>
                                            <p:strVal val="#ppt_x"/>
                                          </p:val>
                                        </p:tav>
                                        <p:tav tm="100000">
                                          <p:val>
                                            <p:strVal val="#ppt_x"/>
                                          </p:val>
                                        </p:tav>
                                      </p:tavLst>
                                    </p:anim>
                                    <p:anim calcmode="lin" valueType="num">
                                      <p:cBhvr>
                                        <p:cTn id="14" dur="1000" fill="hold"/>
                                        <p:tgtEl>
                                          <p:spTgt spid="614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7" grpId="0" bldLvl="0"/>
      <p:bldP spid="61488"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4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2498" name="组合 62497"/>
          <p:cNvGrpSpPr/>
          <p:nvPr/>
        </p:nvGrpSpPr>
        <p:grpSpPr>
          <a:xfrm>
            <a:off x="1883410" y="512763"/>
            <a:ext cx="539750" cy="539750"/>
            <a:chOff x="0" y="0"/>
            <a:chExt cx="540000" cy="540000"/>
          </a:xfrm>
        </p:grpSpPr>
        <p:sp>
          <p:nvSpPr>
            <p:cNvPr id="6249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250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09</a:t>
              </a:r>
              <a:endParaRPr lang="zh-CN" altLang="en-US" dirty="0">
                <a:ea typeface="宋体" panose="02010600030101010101" pitchFamily="2" charset="-122"/>
              </a:endParaRPr>
            </a:p>
          </p:txBody>
        </p:sp>
      </p:grpSp>
      <p:sp>
        <p:nvSpPr>
          <p:cNvPr id="6250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如何增强自已的人际魅力</a:t>
            </a:r>
            <a:endParaRPr lang="zh-CN" altLang="en-US" dirty="0">
              <a:ea typeface="宋体" panose="02010600030101010101" pitchFamily="2" charset="-122"/>
            </a:endParaRPr>
          </a:p>
        </p:txBody>
      </p:sp>
      <p:sp>
        <p:nvSpPr>
          <p:cNvPr id="6250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251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62511"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62512" name="TextBox 30"/>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魅力</a:t>
            </a:r>
            <a:endParaRPr lang="zh-CN" altLang="en-US" dirty="0">
              <a:ea typeface="宋体" panose="02010600030101010101" pitchFamily="2" charset="-122"/>
            </a:endParaRPr>
          </a:p>
        </p:txBody>
      </p:sp>
      <p:sp>
        <p:nvSpPr>
          <p:cNvPr id="62513" name="矩形 6"/>
          <p:cNvSpPr/>
          <p:nvPr/>
        </p:nvSpPr>
        <p:spPr>
          <a:xfrm>
            <a:off x="1991360" y="1612900"/>
            <a:ext cx="9937750"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514"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515" name="TextBox 10"/>
          <p:cNvSpPr/>
          <p:nvPr/>
        </p:nvSpPr>
        <p:spPr>
          <a:xfrm>
            <a:off x="2352040" y="1412875"/>
            <a:ext cx="8270240" cy="384810"/>
          </a:xfrm>
          <a:prstGeom prst="rect">
            <a:avLst/>
          </a:prstGeom>
          <a:noFill/>
          <a:ln w="9525">
            <a:noFill/>
          </a:ln>
        </p:spPr>
        <p:txBody>
          <a:bodyPr wrap="square">
            <a:spAutoFit/>
          </a:bodyPr>
          <a:p>
            <a:pPr lvl="0" algn="just">
              <a:lnSpc>
                <a:spcPct val="100000"/>
              </a:lnSpc>
            </a:pPr>
            <a:r>
              <a:rPr lang="zh-CN" altLang="en-US" b="1" dirty="0">
                <a:solidFill>
                  <a:srgbClr val="F79646"/>
                </a:solidFill>
                <a:latin typeface="微软雅黑" panose="020B0503020204020204" charset="-122"/>
                <a:ea typeface="微软雅黑" panose="020B0503020204020204" charset="-122"/>
                <a:sym typeface="微软雅黑" panose="020B0503020204020204" charset="-122"/>
              </a:rPr>
              <a:t>一、努力建立良好的第一印象</a:t>
            </a:r>
            <a:endParaRPr lang="zh-CN" altLang="en-US"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62508" name="TextBox 17"/>
          <p:cNvSpPr/>
          <p:nvPr/>
        </p:nvSpPr>
        <p:spPr>
          <a:xfrm>
            <a:off x="2712085" y="2042795"/>
            <a:ext cx="8355330" cy="3484880"/>
          </a:xfrm>
          <a:prstGeom prst="rect">
            <a:avLst/>
          </a:prstGeom>
          <a:noFill/>
          <a:ln w="9525">
            <a:noFill/>
          </a:ln>
        </p:spPr>
        <p:txBody>
          <a:bodyPr wrap="square" lIns="0">
            <a:spAutoFit/>
          </a:bodyPr>
          <a:p>
            <a:pPr lvl="0">
              <a:lnSpc>
                <a:spcPct val="12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怎样表现才能给人留下良好的第一印象呢？心理学家卡耐基在其著作《怎样赢得朋友，怎样影响别人》一书中总结出给人留下良好的第一印象的六种途径：</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lvl="0">
              <a:lnSpc>
                <a:spcPct val="12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 （1）真诚地对别人感兴趣。</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lvl="0">
              <a:lnSpc>
                <a:spcPct val="12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 （2）微笑。</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lvl="0">
              <a:lnSpc>
                <a:spcPct val="12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 （3）多提别人的名字。</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lvl="0">
              <a:lnSpc>
                <a:spcPct val="12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 （4）做一个耐心的听者，鼓励别人谈他们自己。</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lvl="0">
              <a:lnSpc>
                <a:spcPct val="12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 （5）说符合别人兴趣的话题。</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a:p>
            <a:pPr lvl="0">
              <a:lnSpc>
                <a:spcPct val="12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 （6）以真诚的方式让别人感到他很重要</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2508"/>
                                        </p:tgtEl>
                                        <p:attrNameLst>
                                          <p:attrName>style.visibility</p:attrName>
                                        </p:attrNameLst>
                                      </p:cBhvr>
                                      <p:to>
                                        <p:strVal val="visible"/>
                                      </p:to>
                                    </p:set>
                                    <p:anim calcmode="lin" valueType="num">
                                      <p:cBhvr>
                                        <p:cTn id="7" dur="500" fill="hold"/>
                                        <p:tgtEl>
                                          <p:spTgt spid="62508"/>
                                        </p:tgtEl>
                                        <p:attrNameLst>
                                          <p:attrName>ppt_x</p:attrName>
                                        </p:attrNameLst>
                                      </p:cBhvr>
                                      <p:tavLst>
                                        <p:tav tm="0">
                                          <p:val>
                                            <p:strVal val="0-#ppt_w/2"/>
                                          </p:val>
                                        </p:tav>
                                        <p:tav tm="100000">
                                          <p:val>
                                            <p:strVal val="#ppt_x"/>
                                          </p:val>
                                        </p:tav>
                                      </p:tavLst>
                                    </p:anim>
                                    <p:anim calcmode="lin" valueType="num">
                                      <p:cBhvr>
                                        <p:cTn id="8" dur="500" fill="hold"/>
                                        <p:tgtEl>
                                          <p:spTgt spid="62508"/>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6250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08" grpId="0" bldLvl="0"/>
      <p:bldP spid="62508" grpId="1"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4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2498" name="组合 62497"/>
          <p:cNvGrpSpPr/>
          <p:nvPr/>
        </p:nvGrpSpPr>
        <p:grpSpPr>
          <a:xfrm>
            <a:off x="1883410" y="512763"/>
            <a:ext cx="539750" cy="539750"/>
            <a:chOff x="0" y="0"/>
            <a:chExt cx="540000" cy="540000"/>
          </a:xfrm>
        </p:grpSpPr>
        <p:sp>
          <p:nvSpPr>
            <p:cNvPr id="6249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250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09</a:t>
              </a:r>
              <a:endParaRPr lang="zh-CN" altLang="en-US" dirty="0">
                <a:ea typeface="宋体" panose="02010600030101010101" pitchFamily="2" charset="-122"/>
              </a:endParaRPr>
            </a:p>
          </p:txBody>
        </p:sp>
      </p:grpSp>
      <p:sp>
        <p:nvSpPr>
          <p:cNvPr id="6250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如何增强自已的人际魅力</a:t>
            </a:r>
            <a:endParaRPr lang="zh-CN" altLang="en-US" dirty="0">
              <a:ea typeface="宋体" panose="02010600030101010101" pitchFamily="2" charset="-122"/>
            </a:endParaRPr>
          </a:p>
        </p:txBody>
      </p:sp>
      <p:sp>
        <p:nvSpPr>
          <p:cNvPr id="6250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251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62511"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62512" name="TextBox 30"/>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魅力</a:t>
            </a:r>
            <a:endParaRPr lang="zh-CN" altLang="en-US" dirty="0">
              <a:ea typeface="宋体" panose="02010600030101010101" pitchFamily="2" charset="-122"/>
            </a:endParaRPr>
          </a:p>
        </p:txBody>
      </p:sp>
      <p:sp>
        <p:nvSpPr>
          <p:cNvPr id="62513" name="矩形 6"/>
          <p:cNvSpPr/>
          <p:nvPr/>
        </p:nvSpPr>
        <p:spPr>
          <a:xfrm>
            <a:off x="1991360" y="1612900"/>
            <a:ext cx="9937750"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514"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515" name="TextBox 10"/>
          <p:cNvSpPr/>
          <p:nvPr/>
        </p:nvSpPr>
        <p:spPr>
          <a:xfrm>
            <a:off x="2352040" y="1412875"/>
            <a:ext cx="8270240" cy="384810"/>
          </a:xfrm>
          <a:prstGeom prst="rect">
            <a:avLst/>
          </a:prstGeom>
          <a:noFill/>
          <a:ln w="9525">
            <a:noFill/>
          </a:ln>
        </p:spPr>
        <p:txBody>
          <a:bodyPr wrap="square">
            <a:spAutoFit/>
          </a:bodyPr>
          <a:p>
            <a:pPr lvl="0" algn="just">
              <a:lnSpc>
                <a:spcPct val="100000"/>
              </a:lnSpc>
            </a:pPr>
            <a:r>
              <a:rPr lang="zh-CN" altLang="en-US" b="1" dirty="0">
                <a:solidFill>
                  <a:srgbClr val="F79646"/>
                </a:solidFill>
                <a:latin typeface="微软雅黑" panose="020B0503020204020204" charset="-122"/>
                <a:ea typeface="微软雅黑" panose="020B0503020204020204" charset="-122"/>
                <a:sym typeface="微软雅黑" panose="020B0503020204020204" charset="-122"/>
              </a:rPr>
              <a:t>二、塑造个人的内外气质</a:t>
            </a:r>
            <a:endParaRPr lang="zh-CN" altLang="en-US"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62508" name="TextBox 17"/>
          <p:cNvSpPr/>
          <p:nvPr/>
        </p:nvSpPr>
        <p:spPr>
          <a:xfrm>
            <a:off x="2712085" y="2042795"/>
            <a:ext cx="8355330" cy="2560320"/>
          </a:xfrm>
          <a:prstGeom prst="rect">
            <a:avLst/>
          </a:prstGeom>
          <a:noFill/>
          <a:ln w="9525">
            <a:noFill/>
          </a:ln>
        </p:spPr>
        <p:txBody>
          <a:bodyPr wrap="square" lIns="0">
            <a:spAutoFit/>
          </a:bodyPr>
          <a:p>
            <a:pPr lvl="0">
              <a:lnSpc>
                <a:spcPct val="15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追求美、欣赏美、塑造美是人的天性。美的外貌、风度能使人感到轻松愉快，并且在心理上构成一种精神的欣赏。所以，中职学生应恰当地修饰自己的容貌，扬长避短，注意在不同场合下，选择样式和色彩符合自己的服装，形成自己独特的气质和风度。同时，中职学生应注意追求外在美和内在美的协调一致，即秀外慧中。但随着时间的推移，交往的加深，外在美的作用会逐渐减弱，对他人的吸引会逐渐由外及内，从相貌、仪表转为道德、才能。</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2508"/>
                                        </p:tgtEl>
                                        <p:attrNameLst>
                                          <p:attrName>style.visibility</p:attrName>
                                        </p:attrNameLst>
                                      </p:cBhvr>
                                      <p:to>
                                        <p:strVal val="visible"/>
                                      </p:to>
                                    </p:set>
                                    <p:anim calcmode="lin" valueType="num">
                                      <p:cBhvr>
                                        <p:cTn id="7" dur="500" fill="hold"/>
                                        <p:tgtEl>
                                          <p:spTgt spid="62508"/>
                                        </p:tgtEl>
                                        <p:attrNameLst>
                                          <p:attrName>ppt_x</p:attrName>
                                        </p:attrNameLst>
                                      </p:cBhvr>
                                      <p:tavLst>
                                        <p:tav tm="0">
                                          <p:val>
                                            <p:strVal val="0-#ppt_w/2"/>
                                          </p:val>
                                        </p:tav>
                                        <p:tav tm="100000">
                                          <p:val>
                                            <p:strVal val="#ppt_x"/>
                                          </p:val>
                                        </p:tav>
                                      </p:tavLst>
                                    </p:anim>
                                    <p:anim calcmode="lin" valueType="num">
                                      <p:cBhvr>
                                        <p:cTn id="8" dur="500" fill="hold"/>
                                        <p:tgtEl>
                                          <p:spTgt spid="62508"/>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6250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08" grpId="0" bldLvl="0"/>
      <p:bldP spid="62508" grpId="1"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4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2498" name="组合 62497"/>
          <p:cNvGrpSpPr/>
          <p:nvPr/>
        </p:nvGrpSpPr>
        <p:grpSpPr>
          <a:xfrm>
            <a:off x="1883410" y="512763"/>
            <a:ext cx="539750" cy="539750"/>
            <a:chOff x="0" y="0"/>
            <a:chExt cx="540000" cy="540000"/>
          </a:xfrm>
        </p:grpSpPr>
        <p:sp>
          <p:nvSpPr>
            <p:cNvPr id="6249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250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09</a:t>
              </a:r>
              <a:endParaRPr lang="zh-CN" altLang="en-US" dirty="0">
                <a:ea typeface="宋体" panose="02010600030101010101" pitchFamily="2" charset="-122"/>
              </a:endParaRPr>
            </a:p>
          </p:txBody>
        </p:sp>
      </p:grpSp>
      <p:sp>
        <p:nvSpPr>
          <p:cNvPr id="6250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如何增强自已的人际魅力</a:t>
            </a:r>
            <a:endParaRPr lang="zh-CN" altLang="en-US" dirty="0">
              <a:ea typeface="宋体" panose="02010600030101010101" pitchFamily="2" charset="-122"/>
            </a:endParaRPr>
          </a:p>
        </p:txBody>
      </p:sp>
      <p:sp>
        <p:nvSpPr>
          <p:cNvPr id="6250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251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62511"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62512" name="TextBox 30"/>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魅力</a:t>
            </a:r>
            <a:endParaRPr lang="zh-CN" altLang="en-US" dirty="0">
              <a:ea typeface="宋体" panose="02010600030101010101" pitchFamily="2" charset="-122"/>
            </a:endParaRPr>
          </a:p>
        </p:txBody>
      </p:sp>
      <p:sp>
        <p:nvSpPr>
          <p:cNvPr id="62513" name="矩形 6"/>
          <p:cNvSpPr/>
          <p:nvPr/>
        </p:nvSpPr>
        <p:spPr>
          <a:xfrm>
            <a:off x="1991360" y="1612900"/>
            <a:ext cx="9937750"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514"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515" name="TextBox 10"/>
          <p:cNvSpPr/>
          <p:nvPr/>
        </p:nvSpPr>
        <p:spPr>
          <a:xfrm>
            <a:off x="2352040" y="1412875"/>
            <a:ext cx="8270240" cy="384810"/>
          </a:xfrm>
          <a:prstGeom prst="rect">
            <a:avLst/>
          </a:prstGeom>
          <a:noFill/>
          <a:ln w="9525">
            <a:noFill/>
          </a:ln>
        </p:spPr>
        <p:txBody>
          <a:bodyPr wrap="square">
            <a:spAutoFit/>
          </a:bodyPr>
          <a:p>
            <a:pPr lvl="0" algn="just">
              <a:lnSpc>
                <a:spcPct val="100000"/>
              </a:lnSpc>
            </a:pPr>
            <a:r>
              <a:rPr lang="zh-CN" altLang="en-US" b="1" dirty="0">
                <a:solidFill>
                  <a:srgbClr val="F79646"/>
                </a:solidFill>
                <a:latin typeface="微软雅黑" panose="020B0503020204020204" charset="-122"/>
                <a:ea typeface="微软雅黑" panose="020B0503020204020204" charset="-122"/>
                <a:sym typeface="微软雅黑" panose="020B0503020204020204" charset="-122"/>
              </a:rPr>
              <a:t>三、培养良好的个性特征</a:t>
            </a:r>
            <a:endParaRPr lang="zh-CN" altLang="en-US"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62508" name="TextBox 17"/>
          <p:cNvSpPr/>
          <p:nvPr/>
        </p:nvSpPr>
        <p:spPr>
          <a:xfrm>
            <a:off x="2712085" y="2042795"/>
            <a:ext cx="8355330" cy="1737360"/>
          </a:xfrm>
          <a:prstGeom prst="rect">
            <a:avLst/>
          </a:prstGeom>
          <a:noFill/>
          <a:ln w="9525">
            <a:noFill/>
          </a:ln>
        </p:spPr>
        <p:txBody>
          <a:bodyPr wrap="square" lIns="0">
            <a:spAutoFit/>
          </a:bodyPr>
          <a:p>
            <a:pPr lvl="0">
              <a:lnSpc>
                <a:spcPct val="15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良好的个性特征对建立良好的人际关系有吸引作用，不良个性特征对建立良好的人际关系有阻碍作用。生活中，大家都愿意与性格良好的人交往，没有人愿意与自私、虚伪、狡猾、性情粗暴、心胸狭隘的人打交道。因此，要不断形成良好的个性特征，注意克服性格上的弱点。</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2508"/>
                                        </p:tgtEl>
                                        <p:attrNameLst>
                                          <p:attrName>style.visibility</p:attrName>
                                        </p:attrNameLst>
                                      </p:cBhvr>
                                      <p:to>
                                        <p:strVal val="visible"/>
                                      </p:to>
                                    </p:set>
                                    <p:anim calcmode="lin" valueType="num">
                                      <p:cBhvr>
                                        <p:cTn id="7" dur="500" fill="hold"/>
                                        <p:tgtEl>
                                          <p:spTgt spid="62508"/>
                                        </p:tgtEl>
                                        <p:attrNameLst>
                                          <p:attrName>ppt_x</p:attrName>
                                        </p:attrNameLst>
                                      </p:cBhvr>
                                      <p:tavLst>
                                        <p:tav tm="0">
                                          <p:val>
                                            <p:strVal val="0-#ppt_w/2"/>
                                          </p:val>
                                        </p:tav>
                                        <p:tav tm="100000">
                                          <p:val>
                                            <p:strVal val="#ppt_x"/>
                                          </p:val>
                                        </p:tav>
                                      </p:tavLst>
                                    </p:anim>
                                    <p:anim calcmode="lin" valueType="num">
                                      <p:cBhvr>
                                        <p:cTn id="8" dur="500" fill="hold"/>
                                        <p:tgtEl>
                                          <p:spTgt spid="62508"/>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6250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08" grpId="0" bldLvl="0"/>
      <p:bldP spid="62508" grpId="1"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47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62498" name="组合 62497"/>
          <p:cNvGrpSpPr/>
          <p:nvPr/>
        </p:nvGrpSpPr>
        <p:grpSpPr>
          <a:xfrm>
            <a:off x="1883410" y="512763"/>
            <a:ext cx="539750" cy="539750"/>
            <a:chOff x="0" y="0"/>
            <a:chExt cx="540000" cy="540000"/>
          </a:xfrm>
        </p:grpSpPr>
        <p:sp>
          <p:nvSpPr>
            <p:cNvPr id="6249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6250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09</a:t>
              </a:r>
              <a:endParaRPr lang="zh-CN" altLang="en-US" dirty="0">
                <a:ea typeface="宋体" panose="02010600030101010101" pitchFamily="2" charset="-122"/>
              </a:endParaRPr>
            </a:p>
          </p:txBody>
        </p:sp>
      </p:grpSp>
      <p:sp>
        <p:nvSpPr>
          <p:cNvPr id="6250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如何增强自已的人际魅力</a:t>
            </a:r>
            <a:endParaRPr lang="zh-CN" altLang="en-US" dirty="0">
              <a:ea typeface="宋体" panose="02010600030101010101" pitchFamily="2" charset="-122"/>
            </a:endParaRPr>
          </a:p>
        </p:txBody>
      </p:sp>
      <p:sp>
        <p:nvSpPr>
          <p:cNvPr id="6250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62510"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pic>
        <p:nvPicPr>
          <p:cNvPr id="62511"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sp>
        <p:nvSpPr>
          <p:cNvPr id="62512" name="TextBox 30"/>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魅力</a:t>
            </a:r>
            <a:endParaRPr lang="zh-CN" altLang="en-US" dirty="0">
              <a:ea typeface="宋体" panose="02010600030101010101" pitchFamily="2" charset="-122"/>
            </a:endParaRPr>
          </a:p>
        </p:txBody>
      </p:sp>
      <p:sp>
        <p:nvSpPr>
          <p:cNvPr id="62513" name="矩形 6"/>
          <p:cNvSpPr/>
          <p:nvPr/>
        </p:nvSpPr>
        <p:spPr>
          <a:xfrm>
            <a:off x="1991360" y="1612900"/>
            <a:ext cx="9937750" cy="4335463"/>
          </a:xfrm>
          <a:prstGeom prst="roundRect">
            <a:avLst>
              <a:gd name="adj" fmla="val 0"/>
            </a:avLst>
          </a:prstGeom>
          <a:solidFill>
            <a:srgbClr val="F0F0F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514" name="矩形 9"/>
          <p:cNvSpPr/>
          <p:nvPr/>
        </p:nvSpPr>
        <p:spPr>
          <a:xfrm>
            <a:off x="2172335" y="1412875"/>
            <a:ext cx="98425" cy="379413"/>
          </a:xfrm>
          <a:prstGeom prst="rect">
            <a:avLst/>
          </a:prstGeom>
          <a:solidFill>
            <a:srgbClr val="FFC000"/>
          </a:solidFill>
          <a:ln w="9525">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515" name="TextBox 10"/>
          <p:cNvSpPr/>
          <p:nvPr/>
        </p:nvSpPr>
        <p:spPr>
          <a:xfrm>
            <a:off x="2352040" y="1412875"/>
            <a:ext cx="8270240" cy="384810"/>
          </a:xfrm>
          <a:prstGeom prst="rect">
            <a:avLst/>
          </a:prstGeom>
          <a:noFill/>
          <a:ln w="9525">
            <a:noFill/>
          </a:ln>
        </p:spPr>
        <p:txBody>
          <a:bodyPr wrap="square">
            <a:spAutoFit/>
          </a:bodyPr>
          <a:p>
            <a:pPr lvl="0" algn="just">
              <a:lnSpc>
                <a:spcPct val="100000"/>
              </a:lnSpc>
            </a:pPr>
            <a:r>
              <a:rPr lang="zh-CN" altLang="en-US" b="1" dirty="0">
                <a:solidFill>
                  <a:srgbClr val="F79646"/>
                </a:solidFill>
                <a:latin typeface="微软雅黑" panose="020B0503020204020204" charset="-122"/>
                <a:ea typeface="微软雅黑" panose="020B0503020204020204" charset="-122"/>
                <a:sym typeface="微软雅黑" panose="020B0503020204020204" charset="-122"/>
              </a:rPr>
              <a:t>四、加强交往，密切关系</a:t>
            </a:r>
            <a:endParaRPr lang="zh-CN" altLang="en-US" b="1" dirty="0">
              <a:solidFill>
                <a:srgbClr val="F79646"/>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62508" name="TextBox 17"/>
          <p:cNvSpPr/>
          <p:nvPr/>
        </p:nvSpPr>
        <p:spPr>
          <a:xfrm>
            <a:off x="2712085" y="2042795"/>
            <a:ext cx="8355330" cy="2148840"/>
          </a:xfrm>
          <a:prstGeom prst="rect">
            <a:avLst/>
          </a:prstGeom>
          <a:noFill/>
          <a:ln w="9525">
            <a:noFill/>
          </a:ln>
        </p:spPr>
        <p:txBody>
          <a:bodyPr wrap="square" lIns="0">
            <a:spAutoFit/>
          </a:bodyPr>
          <a:p>
            <a:pPr lvl="0">
              <a:lnSpc>
                <a:spcPct val="150000"/>
              </a:lnSpc>
              <a:spcAft>
                <a:spcPts val="1000"/>
              </a:spcAft>
            </a:pPr>
            <a:r>
              <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rPr>
              <a:t>心理学研究表明，人与人之间空间距离上的接近，是促进人际吸引的重要因素，因为人与人之间空间位置上越接近，彼此交往的频率就越高，越有助于相互了解，沟通情感、密切关系。即使两个人的人际关系比较紧张，通过交往，也有可能逐步消除猜疑、误会。反之，即使两人关系很好，但如果长期不交往，彼此了解减少，其关系也可能逐渐淡薄。</a:t>
            </a:r>
            <a:endParaRPr lang="zh-CN" altLang="en-US" dirty="0">
              <a:solidFill>
                <a:schemeClr val="bg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2"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2"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2"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2"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2"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2508"/>
                                        </p:tgtEl>
                                        <p:attrNameLst>
                                          <p:attrName>style.visibility</p:attrName>
                                        </p:attrNameLst>
                                      </p:cBhvr>
                                      <p:to>
                                        <p:strVal val="visible"/>
                                      </p:to>
                                    </p:set>
                                    <p:anim calcmode="lin" valueType="num">
                                      <p:cBhvr>
                                        <p:cTn id="7" dur="500" fill="hold"/>
                                        <p:tgtEl>
                                          <p:spTgt spid="62508"/>
                                        </p:tgtEl>
                                        <p:attrNameLst>
                                          <p:attrName>ppt_x</p:attrName>
                                        </p:attrNameLst>
                                      </p:cBhvr>
                                      <p:tavLst>
                                        <p:tav tm="0">
                                          <p:val>
                                            <p:strVal val="0-#ppt_w/2"/>
                                          </p:val>
                                        </p:tav>
                                        <p:tav tm="100000">
                                          <p:val>
                                            <p:strVal val="#ppt_x"/>
                                          </p:val>
                                        </p:tav>
                                      </p:tavLst>
                                    </p:anim>
                                    <p:anim calcmode="lin" valueType="num">
                                      <p:cBhvr>
                                        <p:cTn id="8" dur="500" fill="hold"/>
                                        <p:tgtEl>
                                          <p:spTgt spid="62508"/>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6250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08" grpId="0" bldLvl="0"/>
      <p:bldP spid="62508" grpId="1"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989" name="标题 1"/>
          <p:cNvSpPr/>
          <p:nvPr/>
        </p:nvSpPr>
        <p:spPr>
          <a:xfrm>
            <a:off x="9479598" y="638175"/>
            <a:ext cx="1449387" cy="287338"/>
          </a:xfrm>
          <a:prstGeom prst="rect">
            <a:avLst/>
          </a:prstGeom>
          <a:noFill/>
          <a:ln w="9525">
            <a:noFill/>
          </a:ln>
        </p:spPr>
        <p:txBody>
          <a:bodyPr>
            <a:normAutofit fontScale="70000"/>
          </a:bodyPr>
          <a:p>
            <a:pPr lvl="0">
              <a:lnSpc>
                <a:spcPct val="100000"/>
              </a:lnSpc>
            </a:pPr>
            <a:r>
              <a:rPr lang="zh-CN" altLang="en-US" sz="16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6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6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600" baseline="0">
                <a:solidFill>
                  <a:srgbClr val="7BC143"/>
                </a:solidFill>
                <a:latin typeface="微软雅黑" panose="020B0503020204020204" charset="-122"/>
                <a:ea typeface="微软雅黑" panose="020B0503020204020204" charset="-122"/>
                <a:sym typeface="宋体" panose="02010600030101010101" pitchFamily="2" charset="-122"/>
              </a:rPr>
              <a:t>第四章</a:t>
            </a:r>
            <a:endParaRPr lang="zh-CN" altLang="en-US">
              <a:ea typeface="宋体" panose="02010600030101010101" pitchFamily="2" charset="-122"/>
            </a:endParaRPr>
          </a:p>
        </p:txBody>
      </p:sp>
      <p:sp>
        <p:nvSpPr>
          <p:cNvPr id="4199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grpSp>
        <p:nvGrpSpPr>
          <p:cNvPr id="42018" name="组合 42017"/>
          <p:cNvGrpSpPr/>
          <p:nvPr/>
        </p:nvGrpSpPr>
        <p:grpSpPr>
          <a:xfrm>
            <a:off x="1883410" y="512763"/>
            <a:ext cx="539750" cy="539750"/>
            <a:chOff x="0" y="0"/>
            <a:chExt cx="540000" cy="540000"/>
          </a:xfrm>
        </p:grpSpPr>
        <p:sp>
          <p:nvSpPr>
            <p:cNvPr id="42019"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42020"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02</a:t>
              </a:r>
              <a:endParaRPr lang="zh-CN" altLang="en-US" dirty="0">
                <a:ea typeface="宋体" panose="02010600030101010101" pitchFamily="2" charset="-122"/>
              </a:endParaRPr>
            </a:p>
          </p:txBody>
        </p:sp>
      </p:grpSp>
      <p:sp>
        <p:nvSpPr>
          <p:cNvPr id="42021" name="TextBox 12"/>
          <p:cNvSpPr/>
          <p:nvPr/>
        </p:nvSpPr>
        <p:spPr>
          <a:xfrm>
            <a:off x="2712085" y="552450"/>
            <a:ext cx="3527425"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为什么需要感恩心态</a:t>
            </a:r>
            <a:endParaRPr lang="zh-CN" altLang="en-US" dirty="0">
              <a:ea typeface="宋体" panose="02010600030101010101" pitchFamily="2" charset="-122"/>
            </a:endParaRPr>
          </a:p>
        </p:txBody>
      </p:sp>
      <p:sp>
        <p:nvSpPr>
          <p:cNvPr id="42022"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grpSp>
        <p:nvGrpSpPr>
          <p:cNvPr id="42023" name="组合 42022"/>
          <p:cNvGrpSpPr/>
          <p:nvPr/>
        </p:nvGrpSpPr>
        <p:grpSpPr>
          <a:xfrm>
            <a:off x="1846898" y="6015038"/>
            <a:ext cx="7777162" cy="828675"/>
            <a:chOff x="0" y="0"/>
            <a:chExt cx="7776656" cy="828000"/>
          </a:xfrm>
        </p:grpSpPr>
        <p:sp>
          <p:nvSpPr>
            <p:cNvPr id="42024" name="矩形 13"/>
            <p:cNvSpPr/>
            <p:nvPr/>
          </p:nvSpPr>
          <p:spPr>
            <a:xfrm>
              <a:off x="0" y="150097"/>
              <a:ext cx="7776656" cy="432000"/>
            </a:xfrm>
            <a:prstGeom prst="rect">
              <a:avLst/>
            </a:prstGeom>
            <a:solidFill>
              <a:srgbClr val="7BC143"/>
            </a:solidFill>
            <a:ln w="9525" cap="flat" cmpd="sng">
              <a:solidFill>
                <a:schemeClr val="bg1"/>
              </a:solidFill>
              <a:prstDash val="solid"/>
              <a:miter/>
              <a:headEnd type="none" w="med" len="med"/>
              <a:tailEnd type="none" w="med" len="med"/>
            </a:ln>
          </p:spPr>
          <p:txBody>
            <a:bodyPr anchor="ctr"/>
            <a:p>
              <a:pPr lvl="0" algn="ctr">
                <a:lnSpc>
                  <a:spcPct val="100000"/>
                </a:lnSpc>
              </a:pPr>
              <a:endParaRPr>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42025" name="Picture 6" descr="E:\仝德志文件，勿删！\03-参考文档\！PPT图片及版面资源\06-PPT精选插图\12-标签\橙色把手-阴影.png"/>
            <p:cNvPicPr>
              <a:picLocks noChangeAspect="1"/>
            </p:cNvPicPr>
            <p:nvPr/>
          </p:nvPicPr>
          <p:blipFill>
            <a:blip r:embed="rId1"/>
            <a:stretch>
              <a:fillRect/>
            </a:stretch>
          </p:blipFill>
          <p:spPr>
            <a:xfrm>
              <a:off x="858733" y="0"/>
              <a:ext cx="1062000" cy="828000"/>
            </a:xfrm>
            <a:prstGeom prst="rect">
              <a:avLst/>
            </a:prstGeom>
            <a:noFill/>
            <a:ln w="9525">
              <a:noFill/>
            </a:ln>
          </p:spPr>
        </p:pic>
      </p:grpSp>
      <p:sp>
        <p:nvSpPr>
          <p:cNvPr id="42028" name="TextBox 17"/>
          <p:cNvSpPr/>
          <p:nvPr/>
        </p:nvSpPr>
        <p:spPr>
          <a:xfrm>
            <a:off x="3791585" y="6203950"/>
            <a:ext cx="5545138" cy="384810"/>
          </a:xfrm>
          <a:prstGeom prst="rect">
            <a:avLst/>
          </a:prstGeom>
          <a:noFill/>
          <a:ln w="9525">
            <a:noFill/>
          </a:ln>
        </p:spPr>
        <p:txBody>
          <a:bodyPr wrap="square" lIns="0">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作者：冰心</a:t>
            </a:r>
            <a:endParaRPr lang="zh-CN" altLang="en-US" dirty="0">
              <a:ea typeface="宋体" panose="02010600030101010101" pitchFamily="2" charset="-122"/>
            </a:endParaRPr>
          </a:p>
        </p:txBody>
      </p:sp>
      <p:sp>
        <p:nvSpPr>
          <p:cNvPr id="42030" name="TextBox 8"/>
          <p:cNvSpPr/>
          <p:nvPr/>
        </p:nvSpPr>
        <p:spPr>
          <a:xfrm>
            <a:off x="6108700" y="1368108"/>
            <a:ext cx="4319588" cy="4314825"/>
          </a:xfrm>
          <a:prstGeom prst="rect">
            <a:avLst/>
          </a:prstGeom>
          <a:noFill/>
          <a:ln w="9525">
            <a:noFill/>
          </a:ln>
        </p:spPr>
        <p:txBody>
          <a:bodyPr wrap="square">
            <a:spAutoFit/>
          </a:bodyPr>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繁星闪烁着……</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深蓝的太空，</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何曾听得见他们对语？ </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沉默中，</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微光里，</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他们深深的互相颂赞了 	。</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大海啊！</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哪一颗星没有光？</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哪一朵花没有香？</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哪一次我的思潮里</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a:p>
            <a:pPr marL="0" lvl="0" indent="457200">
              <a:lnSpc>
                <a:spcPct val="100000"/>
              </a:lnSpc>
              <a:spcAft>
                <a:spcPts val="1200"/>
              </a:spcAft>
            </a:pPr>
            <a:r>
              <a:rPr lang="zh-CN" altLang="en-US" sz="1600" dirty="0">
                <a:solidFill>
                  <a:srgbClr val="7F7F7F"/>
                </a:solidFill>
                <a:latin typeface="微软雅黑" panose="020B0503020204020204" charset="-122"/>
                <a:ea typeface="微软雅黑" panose="020B0503020204020204" charset="-122"/>
                <a:sym typeface="微软雅黑" panose="020B0503020204020204" charset="-122"/>
              </a:rPr>
              <a:t>没有你波涛的清响？</a:t>
            </a:r>
            <a:endParaRPr lang="zh-CN" altLang="en-US" sz="1600" dirty="0">
              <a:solidFill>
                <a:srgbClr val="7F7F7F"/>
              </a:solidFill>
              <a:latin typeface="微软雅黑" panose="020B0503020204020204" charset="-122"/>
              <a:ea typeface="微软雅黑" panose="020B0503020204020204" charset="-122"/>
              <a:sym typeface="微软雅黑" panose="020B0503020204020204" charset="-122"/>
            </a:endParaRPr>
          </a:p>
        </p:txBody>
      </p:sp>
      <p:pic>
        <p:nvPicPr>
          <p:cNvPr id="42031" name="Picture 2" descr="D:\Teliss_Tong\Copy\定期备份\工作备份\！PPT图片及版面资源\06-PPT精选插图\12-标签\绿色下垂标签.png"/>
          <p:cNvPicPr>
            <a:picLocks noChangeAspect="1"/>
          </p:cNvPicPr>
          <p:nvPr/>
        </p:nvPicPr>
        <p:blipFill>
          <a:blip r:embed="rId2"/>
          <a:stretch>
            <a:fillRect/>
          </a:stretch>
        </p:blipFill>
        <p:spPr>
          <a:xfrm>
            <a:off x="10081260" y="1306513"/>
            <a:ext cx="2109788" cy="2157412"/>
          </a:xfrm>
          <a:prstGeom prst="rect">
            <a:avLst/>
          </a:prstGeom>
          <a:noFill/>
          <a:ln w="9525">
            <a:noFill/>
          </a:ln>
        </p:spPr>
      </p:pic>
      <p:sp>
        <p:nvSpPr>
          <p:cNvPr id="42032" name="TextBox 19"/>
          <p:cNvSpPr/>
          <p:nvPr/>
        </p:nvSpPr>
        <p:spPr>
          <a:xfrm>
            <a:off x="10829290" y="1771015"/>
            <a:ext cx="614363" cy="975360"/>
          </a:xfrm>
          <a:prstGeom prst="rect">
            <a:avLst/>
          </a:prstGeom>
          <a:noFill/>
          <a:ln w="9525">
            <a:noFill/>
          </a:ln>
        </p:spPr>
        <p:txBody>
          <a:bodyPr wrap="square">
            <a:spAutoFit/>
          </a:bodyPr>
          <a:p>
            <a:pPr lvl="0" algn="ctr">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繁星</a:t>
            </a:r>
            <a:endParaRPr lang="en-US" altLang="x-none" dirty="0">
              <a:ea typeface="宋体" panose="02010600030101010101" pitchFamily="2" charset="-122"/>
            </a:endParaRPr>
          </a:p>
        </p:txBody>
      </p:sp>
      <p:pic>
        <p:nvPicPr>
          <p:cNvPr id="42033" name="Picture 4" descr="C:\Users\cxy\Desktop\中职-《心理健康》\图\冰心.jpg冰心"/>
          <p:cNvPicPr>
            <a:picLocks noChangeAspect="1"/>
          </p:cNvPicPr>
          <p:nvPr/>
        </p:nvPicPr>
        <p:blipFill>
          <a:blip r:embed="rId3"/>
          <a:srcRect/>
          <a:stretch>
            <a:fillRect/>
          </a:stretch>
        </p:blipFill>
        <p:spPr>
          <a:xfrm flipH="1">
            <a:off x="2123440" y="1138555"/>
            <a:ext cx="3207385" cy="4811395"/>
          </a:xfrm>
          <a:prstGeom prst="rect">
            <a:avLst/>
          </a:prstGeom>
          <a:noFill/>
          <a:ln w="9525">
            <a:noFill/>
          </a:ln>
        </p:spPr>
      </p:pic>
      <p:sp>
        <p:nvSpPr>
          <p:cNvPr id="42035" name="矩形 1"/>
          <p:cNvSpPr/>
          <p:nvPr/>
        </p:nvSpPr>
        <p:spPr>
          <a:xfrm>
            <a:off x="2123440" y="4292600"/>
            <a:ext cx="4116070" cy="1723390"/>
          </a:xfrm>
          <a:prstGeom prst="rect">
            <a:avLst/>
          </a:prstGeom>
          <a:solidFill>
            <a:srgbClr val="7F7F7F">
              <a:alpha val="81000"/>
            </a:srgbClr>
          </a:solidFill>
          <a:ln w="25400">
            <a:noFill/>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
        <p:nvSpPr>
          <p:cNvPr id="42036" name="Text Box 44"/>
          <p:cNvSpPr/>
          <p:nvPr/>
        </p:nvSpPr>
        <p:spPr>
          <a:xfrm>
            <a:off x="2123440" y="4292600"/>
            <a:ext cx="4115435" cy="1739900"/>
          </a:xfrm>
          <a:prstGeom prst="rect">
            <a:avLst/>
          </a:prstGeom>
          <a:noFill/>
          <a:ln w="9525">
            <a:noFill/>
          </a:ln>
        </p:spPr>
        <p:txBody>
          <a:bodyPr wrap="square">
            <a:spAutoFit/>
          </a:bodyPr>
          <a:p>
            <a:pPr lvl="0">
              <a:lnSpc>
                <a:spcPct val="100000"/>
              </a:lnSpc>
            </a:pPr>
            <a:r>
              <a:rPr lang="zh-CN" altLang="en-US" b="1" dirty="0">
                <a:solidFill>
                  <a:srgbClr val="FFFF00"/>
                </a:solidFill>
                <a:latin typeface="Calibri" panose="020F0502020204030204" charset="0"/>
                <a:ea typeface="宋体" panose="02010600030101010101" pitchFamily="2" charset="-122"/>
                <a:sym typeface="宋体" panose="02010600030101010101" pitchFamily="2" charset="-122"/>
              </a:rPr>
              <a:t>冰心：</a:t>
            </a:r>
            <a:r>
              <a:rPr lang="zh-CN" altLang="en-US" dirty="0">
                <a:solidFill>
                  <a:schemeClr val="bg1"/>
                </a:solidFill>
                <a:latin typeface="Calibri" panose="020F0502020204030204" charset="0"/>
                <a:ea typeface="宋体" panose="02010600030101010101" pitchFamily="2" charset="-122"/>
                <a:sym typeface="宋体" panose="02010600030101010101" pitchFamily="2" charset="-122"/>
              </a:rPr>
              <a:t>（1900年10月5日－1999年2月28日），原名谢婉莹，福建长乐人 ，中国民主促进会（民进）成员。[1]  中国诗人，现代作家，翻译家，儿童文学作家，社会活动家，散文家。笔名冰心取自“一片冰心在玉壶”。</a:t>
            </a:r>
            <a:endParaRPr lang="zh-CN" altLang="en-US" dirty="0">
              <a:solidFill>
                <a:schemeClr val="bg1"/>
              </a:solidFill>
              <a:latin typeface="Calibri" panose="020F0502020204030204" charset="0"/>
              <a:ea typeface="宋体" panose="02010600030101010101" pitchFamily="2" charset="-122"/>
              <a:sym typeface="宋体" panose="02010600030101010101" pitchFamily="2" charset="-122"/>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4"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4"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4"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4"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4"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2028"/>
                                        </p:tgtEl>
                                        <p:attrNameLst>
                                          <p:attrName>style.visibility</p:attrName>
                                        </p:attrNameLst>
                                      </p:cBhvr>
                                      <p:to>
                                        <p:strVal val="visible"/>
                                      </p:to>
                                    </p:set>
                                    <p:anim calcmode="lin" valueType="num">
                                      <p:cBhvr>
                                        <p:cTn id="7" dur="500" fill="hold"/>
                                        <p:tgtEl>
                                          <p:spTgt spid="42028"/>
                                        </p:tgtEl>
                                        <p:attrNameLst>
                                          <p:attrName>ppt_x</p:attrName>
                                        </p:attrNameLst>
                                      </p:cBhvr>
                                      <p:tavLst>
                                        <p:tav tm="0">
                                          <p:val>
                                            <p:strVal val="0-#ppt_w/2"/>
                                          </p:val>
                                        </p:tav>
                                        <p:tav tm="100000">
                                          <p:val>
                                            <p:strVal val="#ppt_x"/>
                                          </p:val>
                                        </p:tav>
                                      </p:tavLst>
                                    </p:anim>
                                    <p:anim calcmode="lin" valueType="num">
                                      <p:cBhvr>
                                        <p:cTn id="8" dur="500" fill="hold"/>
                                        <p:tgtEl>
                                          <p:spTgt spid="42028"/>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43200000">
                                      <p:cBhvr>
                                        <p:cTn id="10" dur="400" fill="hold"/>
                                        <p:tgtEl>
                                          <p:spTgt spid="42028"/>
                                        </p:tgtEl>
                                        <p:attrNameLst>
                                          <p:attrName>r</p:attrName>
                                        </p:attrNameLst>
                                      </p:cBhvr>
                                    </p:animRot>
                                  </p:childTnLst>
                                </p:cTn>
                              </p:par>
                            </p:childTnLst>
                          </p:cTn>
                        </p:par>
                        <p:par>
                          <p:cTn id="11" fill="hold">
                            <p:stCondLst>
                              <p:cond delay="500"/>
                            </p:stCondLst>
                            <p:childTnLst>
                              <p:par>
                                <p:cTn id="12" presetID="52" presetClass="entr" presetSubtype="0" fill="hold" grpId="0" nodeType="afterEffect">
                                  <p:stCondLst>
                                    <p:cond delay="0"/>
                                  </p:stCondLst>
                                  <p:childTnLst>
                                    <p:set>
                                      <p:cBhvr>
                                        <p:cTn id="13" dur="1" fill="hold">
                                          <p:stCondLst>
                                            <p:cond delay="0"/>
                                          </p:stCondLst>
                                        </p:cTn>
                                        <p:tgtEl>
                                          <p:spTgt spid="42030"/>
                                        </p:tgtEl>
                                        <p:attrNameLst>
                                          <p:attrName>style.visibility</p:attrName>
                                        </p:attrNameLst>
                                      </p:cBhvr>
                                      <p:to>
                                        <p:strVal val="visible"/>
                                      </p:to>
                                    </p:set>
                                    <p:animScale>
                                      <p:cBhvr>
                                        <p:cTn id="14" dur="1000" decel="50000" fill="hold">
                                          <p:stCondLst>
                                            <p:cond delay="0"/>
                                          </p:stCondLst>
                                        </p:cTn>
                                        <p:tgtEl>
                                          <p:spTgt spid="420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2030"/>
                                        </p:tgtEl>
                                        <p:attrNameLst>
                                          <p:attrName>ppt_x</p:attrName>
                                          <p:attrName>ppt_y</p:attrName>
                                        </p:attrNameLst>
                                      </p:cBhvr>
                                    </p:animMotion>
                                    <p:animEffect filter="fade">
                                      <p:cBhvr>
                                        <p:cTn id="16" dur="1000"/>
                                        <p:tgtEl>
                                          <p:spTgt spid="42030"/>
                                        </p:tgtEl>
                                      </p:cBhvr>
                                    </p:animEffect>
                                  </p:childTnLst>
                                </p:cTn>
                              </p:par>
                            </p:childTnLst>
                          </p:cTn>
                        </p:par>
                        <p:par>
                          <p:cTn id="17" fill="hold">
                            <p:stCondLst>
                              <p:cond delay="150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42036"/>
                                        </p:tgtEl>
                                        <p:attrNameLst>
                                          <p:attrName>style.visibility</p:attrName>
                                        </p:attrNameLst>
                                      </p:cBhvr>
                                      <p:to>
                                        <p:strVal val="visible"/>
                                      </p:to>
                                    </p:set>
                                    <p:animEffect filter="fade">
                                      <p:cBhvr>
                                        <p:cTn id="20" dur="500"/>
                                        <p:tgtEl>
                                          <p:spTgt spid="42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28" grpId="0" bldLvl="0"/>
      <p:bldP spid="42028" grpId="1" bldLvl="0"/>
      <p:bldP spid="42030" grpId="0" bldLvl="0"/>
      <p:bldP spid="42036"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4532400" y="1332000"/>
            <a:ext cx="7048800" cy="2386800"/>
          </a:xfrm>
        </p:spPr>
        <p:txBody>
          <a:bodyPr/>
          <a:lstStyle/>
          <a:p>
            <a:r>
              <a:rPr lang="en-US" altLang="zh-CN" smtClean="0"/>
              <a:t>THANKS</a:t>
            </a:r>
            <a:endParaRPr lang="en-US" altLang="zh-CN" smtClean="0"/>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635" y="1123950"/>
            <a:ext cx="170180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 name="组合 7"/>
          <p:cNvGrpSpPr/>
          <p:nvPr/>
        </p:nvGrpSpPr>
        <p:grpSpPr>
          <a:xfrm>
            <a:off x="-92075" y="1655445"/>
            <a:ext cx="1867535" cy="518160"/>
            <a:chOff x="-146" y="2607"/>
            <a:chExt cx="2941" cy="816"/>
          </a:xfrm>
        </p:grpSpPr>
        <p:sp>
          <p:nvSpPr>
            <p:cNvPr id="9"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11" name="TextBox 35">
              <a:hlinkClick r:id="rId1"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12" name="组合 11"/>
          <p:cNvGrpSpPr/>
          <p:nvPr/>
        </p:nvGrpSpPr>
        <p:grpSpPr>
          <a:xfrm>
            <a:off x="-91440" y="2470150"/>
            <a:ext cx="1866900" cy="518160"/>
            <a:chOff x="-145" y="3833"/>
            <a:chExt cx="2940" cy="816"/>
          </a:xfrm>
        </p:grpSpPr>
        <p:sp>
          <p:nvSpPr>
            <p:cNvPr id="13"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15" name="TextBox 74">
              <a:hlinkClick r:id="rId1"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16" name="组合 15"/>
          <p:cNvGrpSpPr/>
          <p:nvPr/>
        </p:nvGrpSpPr>
        <p:grpSpPr>
          <a:xfrm>
            <a:off x="-91440" y="3284855"/>
            <a:ext cx="1866900" cy="518160"/>
            <a:chOff x="-145" y="5130"/>
            <a:chExt cx="2940" cy="816"/>
          </a:xfrm>
        </p:grpSpPr>
        <p:sp>
          <p:nvSpPr>
            <p:cNvPr id="17"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19" name="TextBox 78">
              <a:hlinkClick r:id="rId1"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20" name="组合 19"/>
          <p:cNvGrpSpPr/>
          <p:nvPr/>
        </p:nvGrpSpPr>
        <p:grpSpPr>
          <a:xfrm>
            <a:off x="-92710" y="4099560"/>
            <a:ext cx="1868170" cy="518160"/>
            <a:chOff x="-147" y="6427"/>
            <a:chExt cx="2942" cy="816"/>
          </a:xfrm>
        </p:grpSpPr>
        <p:sp>
          <p:nvSpPr>
            <p:cNvPr id="21"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09</a:t>
              </a:r>
              <a:endParaRPr lang="zh-CN" altLang="en-US" dirty="0">
                <a:ea typeface="宋体" panose="02010600030101010101" pitchFamily="2" charset="-122"/>
              </a:endParaRPr>
            </a:p>
          </p:txBody>
        </p:sp>
        <p:sp>
          <p:nvSpPr>
            <p:cNvPr id="23" name="TextBox 82">
              <a:hlinkClick r:id="rId1"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24" name="组合 23"/>
          <p:cNvGrpSpPr/>
          <p:nvPr/>
        </p:nvGrpSpPr>
        <p:grpSpPr>
          <a:xfrm>
            <a:off x="-92710" y="4914265"/>
            <a:ext cx="1868170" cy="518160"/>
            <a:chOff x="-147" y="7737"/>
            <a:chExt cx="2942" cy="816"/>
          </a:xfrm>
        </p:grpSpPr>
        <p:sp>
          <p:nvSpPr>
            <p:cNvPr id="25"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26"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27" name="TextBox 86">
              <a:hlinkClick r:id="rId1"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sp>
        <p:nvSpPr>
          <p:cNvPr id="55" name="矩形 14"/>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 name="标题 1"/>
          <p:cNvSpPr/>
          <p:nvPr/>
        </p:nvSpPr>
        <p:spPr>
          <a:xfrm>
            <a:off x="9966325" y="592455"/>
            <a:ext cx="994410" cy="328295"/>
          </a:xfrm>
          <a:prstGeom prst="rect">
            <a:avLst/>
          </a:prstGeom>
          <a:noFill/>
          <a:ln w="9525">
            <a:noFill/>
          </a:ln>
        </p:spPr>
        <p:txBody>
          <a:bodyPr>
            <a:normAutofit/>
          </a:bodyPr>
          <a:p>
            <a:pPr lvl="0">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目录页</a:t>
            </a:r>
            <a:endParaRPr lang="zh-CN" altLang="en-US" sz="1400">
              <a:ea typeface="宋体" panose="02010600030101010101" pitchFamily="2" charset="-122"/>
            </a:endParaRPr>
          </a:p>
        </p:txBody>
      </p:sp>
      <p:sp>
        <p:nvSpPr>
          <p:cNvPr id="57" name="直接连接符 17"/>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8" name="Picture 4" descr="C:\Users\cxy\Desktop\《心理健康》\图\56848061dc9ea.jpg56848061dc9ea"/>
          <p:cNvPicPr/>
          <p:nvPr/>
        </p:nvPicPr>
        <p:blipFill>
          <a:blip r:embed="rId2"/>
          <a:srcRect r="35925"/>
          <a:stretch>
            <a:fillRect/>
          </a:stretch>
        </p:blipFill>
        <p:spPr>
          <a:xfrm>
            <a:off x="5350510" y="2877820"/>
            <a:ext cx="3762375" cy="3762375"/>
          </a:xfrm>
          <a:prstGeom prst="ellipse">
            <a:avLst/>
          </a:prstGeom>
          <a:noFill/>
          <a:ln w="9525">
            <a:noFill/>
          </a:ln>
        </p:spPr>
      </p:pic>
      <p:grpSp>
        <p:nvGrpSpPr>
          <p:cNvPr id="59" name="组合 58"/>
          <p:cNvGrpSpPr/>
          <p:nvPr/>
        </p:nvGrpSpPr>
        <p:grpSpPr>
          <a:xfrm>
            <a:off x="3277235" y="1441450"/>
            <a:ext cx="5867400" cy="4081474"/>
            <a:chOff x="0" y="0"/>
            <a:chExt cx="5868144" cy="3383568"/>
          </a:xfrm>
        </p:grpSpPr>
        <p:sp>
          <p:nvSpPr>
            <p:cNvPr id="60" name="矩形 42"/>
            <p:cNvSpPr/>
            <p:nvPr/>
          </p:nvSpPr>
          <p:spPr>
            <a:xfrm>
              <a:off x="360040" y="0"/>
              <a:ext cx="5508104" cy="720080"/>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 name="矩形 43"/>
            <p:cNvSpPr/>
            <p:nvPr/>
          </p:nvSpPr>
          <p:spPr>
            <a:xfrm>
              <a:off x="0" y="0"/>
              <a:ext cx="288032" cy="720080"/>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2" name="TextBox 44"/>
            <p:cNvSpPr/>
            <p:nvPr/>
          </p:nvSpPr>
          <p:spPr>
            <a:xfrm>
              <a:off x="1152128" y="108847"/>
              <a:ext cx="902811" cy="454826"/>
            </a:xfrm>
            <a:prstGeom prst="rect">
              <a:avLst/>
            </a:prstGeom>
            <a:noFill/>
            <a:ln w="9525">
              <a:noFill/>
            </a:ln>
          </p:spPr>
          <p:txBody>
            <a:bodyPr wrap="square">
              <a:spAutoFit/>
            </a:bodyPr>
            <a:p>
              <a:pPr lvl="0">
                <a:lnSpc>
                  <a:spcPct val="100000"/>
                </a:lnSpc>
              </a:pP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dirty="0">
                <a:ea typeface="宋体" panose="02010600030101010101" pitchFamily="2" charset="-122"/>
              </a:endParaRPr>
            </a:p>
          </p:txBody>
        </p:sp>
        <p:grpSp>
          <p:nvGrpSpPr>
            <p:cNvPr id="63" name="组合 62"/>
            <p:cNvGrpSpPr/>
            <p:nvPr/>
          </p:nvGrpSpPr>
          <p:grpSpPr>
            <a:xfrm>
              <a:off x="23446" y="907654"/>
              <a:ext cx="1627400" cy="319010"/>
              <a:chOff x="0" y="0"/>
              <a:chExt cx="1627400" cy="319010"/>
            </a:xfrm>
          </p:grpSpPr>
          <p:sp>
            <p:nvSpPr>
              <p:cNvPr id="64" name="菱形 46"/>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5" name="TextBox 47"/>
              <p:cNvSpPr/>
              <p:nvPr/>
            </p:nvSpPr>
            <p:spPr>
              <a:xfrm>
                <a:off x="301352" y="0"/>
                <a:ext cx="132604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学习单元六</a:t>
                </a:r>
                <a:endParaRPr lang="zh-CN" altLang="en-US" dirty="0">
                  <a:ea typeface="宋体" panose="02010600030101010101" pitchFamily="2" charset="-122"/>
                </a:endParaRPr>
              </a:p>
            </p:txBody>
          </p:sp>
        </p:grpSp>
        <p:grpSp>
          <p:nvGrpSpPr>
            <p:cNvPr id="66" name="组合 65"/>
            <p:cNvGrpSpPr/>
            <p:nvPr/>
          </p:nvGrpSpPr>
          <p:grpSpPr>
            <a:xfrm>
              <a:off x="23446" y="1446880"/>
              <a:ext cx="2646740" cy="319010"/>
              <a:chOff x="0" y="0"/>
              <a:chExt cx="2646740" cy="319010"/>
            </a:xfrm>
          </p:grpSpPr>
          <p:sp>
            <p:nvSpPr>
              <p:cNvPr id="67" name="菱形 49"/>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 name="TextBox 50"/>
              <p:cNvSpPr/>
              <p:nvPr/>
            </p:nvSpPr>
            <p:spPr>
              <a:xfrm>
                <a:off x="301352" y="0"/>
                <a:ext cx="2345388" cy="319010"/>
              </a:xfrm>
              <a:prstGeom prst="rect">
                <a:avLst/>
              </a:prstGeom>
              <a:noFill/>
              <a:ln w="9525">
                <a:noFill/>
              </a:ln>
            </p:spPr>
            <p:txBody>
              <a:bodyPr wrap="square">
                <a:spAutoFit/>
              </a:bodyPr>
              <a:p>
                <a:pPr lvl="0">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69" name="组合 68"/>
            <p:cNvGrpSpPr/>
            <p:nvPr/>
          </p:nvGrpSpPr>
          <p:grpSpPr>
            <a:xfrm>
              <a:off x="23446" y="1986106"/>
              <a:ext cx="2050675" cy="319010"/>
              <a:chOff x="0" y="0"/>
              <a:chExt cx="2050675" cy="319010"/>
            </a:xfrm>
          </p:grpSpPr>
          <p:sp>
            <p:nvSpPr>
              <p:cNvPr id="70" name="菱形 52"/>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 name="TextBox 53"/>
              <p:cNvSpPr/>
              <p:nvPr/>
            </p:nvSpPr>
            <p:spPr>
              <a:xfrm>
                <a:off x="301663" y="0"/>
                <a:ext cx="1749012"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2" name="组合 71"/>
            <p:cNvGrpSpPr/>
            <p:nvPr/>
          </p:nvGrpSpPr>
          <p:grpSpPr>
            <a:xfrm>
              <a:off x="23446" y="2525332"/>
              <a:ext cx="1745836" cy="319010"/>
              <a:chOff x="0" y="0"/>
              <a:chExt cx="1745836" cy="319010"/>
            </a:xfrm>
          </p:grpSpPr>
          <p:sp>
            <p:nvSpPr>
              <p:cNvPr id="73" name="菱形 55"/>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 name="TextBox 56"/>
              <p:cNvSpPr/>
              <p:nvPr/>
            </p:nvSpPr>
            <p:spPr>
              <a:xfrm>
                <a:off x="301663" y="0"/>
                <a:ext cx="1444173"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75" name="组合 74"/>
            <p:cNvGrpSpPr/>
            <p:nvPr/>
          </p:nvGrpSpPr>
          <p:grpSpPr>
            <a:xfrm>
              <a:off x="23446" y="3064558"/>
              <a:ext cx="1627400" cy="319010"/>
              <a:chOff x="0" y="0"/>
              <a:chExt cx="1627400" cy="319010"/>
            </a:xfrm>
          </p:grpSpPr>
          <p:sp>
            <p:nvSpPr>
              <p:cNvPr id="76" name="菱形 58"/>
              <p:cNvSpPr/>
              <p:nvPr/>
            </p:nvSpPr>
            <p:spPr>
              <a:xfrm>
                <a:off x="0" y="68255"/>
                <a:ext cx="216024" cy="232823"/>
              </a:xfrm>
              <a:prstGeom prst="diamond">
                <a:avLst/>
              </a:prstGeom>
              <a:solidFill>
                <a:srgbClr val="A5A5A5"/>
              </a:solidFill>
              <a:ln w="25400">
                <a:noFill/>
              </a:ln>
            </p:spPr>
            <p:txBody>
              <a:bodyPr vert="horz" wrap="square"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7" name="TextBox 59"/>
              <p:cNvSpPr/>
              <p:nvPr/>
            </p:nvSpPr>
            <p:spPr>
              <a:xfrm>
                <a:off x="301352" y="0"/>
                <a:ext cx="1326048" cy="319010"/>
              </a:xfrm>
              <a:prstGeom prst="rect">
                <a:avLst/>
              </a:prstGeom>
              <a:noFill/>
              <a:ln w="9525">
                <a:noFill/>
              </a:ln>
            </p:spPr>
            <p:txBody>
              <a:bodyPr wrap="square">
                <a:spAutoFit/>
              </a:bodyPr>
              <a:p>
                <a:pPr lvl="0" algn="l">
                  <a:lnSpc>
                    <a:spcPct val="100000"/>
                  </a:lnSpc>
                </a:pPr>
                <a:r>
                  <a:rPr lang="zh-CN" altLang="en-US" dirty="0">
                    <a:solidFill>
                      <a:srgbClr val="7F7F7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
        <p:nvSpPr>
          <p:cNvPr id="78" name="椭圆 68"/>
          <p:cNvSpPr/>
          <p:nvPr/>
        </p:nvSpPr>
        <p:spPr>
          <a:xfrm>
            <a:off x="9047798" y="2911475"/>
            <a:ext cx="1368425" cy="1368425"/>
          </a:xfrm>
          <a:prstGeom prst="ellipse">
            <a:avLst/>
          </a:prstGeom>
          <a:blipFill rotWithShape="1">
            <a:blip r:embed="rId3"/>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9" name="椭圆 69"/>
          <p:cNvSpPr/>
          <p:nvPr/>
        </p:nvSpPr>
        <p:spPr>
          <a:xfrm>
            <a:off x="8876348" y="1438275"/>
            <a:ext cx="855662" cy="857250"/>
          </a:xfrm>
          <a:prstGeom prst="ellipse">
            <a:avLst/>
          </a:prstGeom>
          <a:blipFill rotWithShape="1">
            <a:blip r:embed="rId4"/>
            <a:stretch>
              <a:fillRect/>
            </a:stretch>
          </a:blipFill>
          <a:ln w="28575"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0" name="椭圆 105"/>
          <p:cNvSpPr/>
          <p:nvPr/>
        </p:nvSpPr>
        <p:spPr>
          <a:xfrm>
            <a:off x="8284210" y="4689475"/>
            <a:ext cx="1835150" cy="1836738"/>
          </a:xfrm>
          <a:prstGeom prst="ellipse">
            <a:avLst/>
          </a:prstGeom>
          <a:blipFill rotWithShape="1">
            <a:blip r:embed="rId5"/>
            <a:stretch>
              <a:fillRect/>
            </a:stretch>
          </a:blipFill>
          <a:ln w="50800" cap="flat" cmpd="sng">
            <a:solidFill>
              <a:schemeClr val="bg1"/>
            </a:solidFill>
            <a:prstDash val="solid"/>
            <a:headEnd type="none" w="med" len="med"/>
            <a:tailEnd type="none" w="med" len="med"/>
          </a:ln>
        </p:spPr>
        <p:txBody>
          <a:bodyPr anchor="ctr"/>
          <a:p>
            <a:pPr lvl="0" algn="ctr">
              <a:lnSpc>
                <a:spcPct val="100000"/>
              </a:lnSpc>
            </a:pPr>
            <a:endParaRPr>
              <a:solidFill>
                <a:srgbClr val="FFFFFF"/>
              </a:solidFill>
              <a:latin typeface="Calibri" panose="020F0502020204030204" charset="0"/>
              <a:ea typeface="Calibri" panose="020F0502020204030204" charset="0"/>
              <a:sym typeface="Calibri" panose="020F05020202040302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59"/>
                                        </p:tgtEl>
                                        <p:attrNameLst>
                                          <p:attrName>ppt_x</p:attrName>
                                          <p:attrName>ppt_y</p:attrName>
                                        </p:attrNameLst>
                                      </p:cBhvr>
                                      <p:rCtr x="-1908300" y="-23100"/>
                                    </p:animMotion>
                                  </p:childTnLst>
                                </p:cTn>
                              </p:par>
                              <p:par>
                                <p:cTn id="7" presetID="53" presetClass="exit" presetSubtype="16" fill="hold" nodeType="withEffect">
                                  <p:stCondLst>
                                    <p:cond delay="0"/>
                                  </p:stCondLst>
                                  <p:childTnLst>
                                    <p:anim calcmode="lin" valueType="num">
                                      <p:cBhvr>
                                        <p:cTn id="8" dur="500"/>
                                        <p:tgtEl>
                                          <p:spTgt spid="59"/>
                                        </p:tgtEl>
                                        <p:attrNameLst>
                                          <p:attrName>ppt_w</p:attrName>
                                        </p:attrNameLst>
                                      </p:cBhvr>
                                      <p:tavLst>
                                        <p:tav tm="0">
                                          <p:val>
                                            <p:strVal val="ppt_w"/>
                                          </p:val>
                                        </p:tav>
                                        <p:tav tm="100000">
                                          <p:val>
                                            <p:fltVal val="0.000000"/>
                                          </p:val>
                                        </p:tav>
                                      </p:tavLst>
                                    </p:anim>
                                    <p:anim calcmode="lin" valueType="num">
                                      <p:cBhvr>
                                        <p:cTn id="9" dur="500"/>
                                        <p:tgtEl>
                                          <p:spTgt spid="59"/>
                                        </p:tgtEl>
                                        <p:attrNameLst>
                                          <p:attrName>ppt_h</p:attrName>
                                        </p:attrNameLst>
                                      </p:cBhvr>
                                      <p:tavLst>
                                        <p:tav tm="0">
                                          <p:val>
                                            <p:strVal val="ppt_h"/>
                                          </p:val>
                                        </p:tav>
                                        <p:tav tm="100000">
                                          <p:val>
                                            <p:fltVal val="0.000000"/>
                                          </p:val>
                                        </p:tav>
                                      </p:tavLst>
                                    </p:anim>
                                    <p:animEffect filter="fade">
                                      <p:cBhvr>
                                        <p:cTn id="10" dur="500"/>
                                        <p:tgtEl>
                                          <p:spTgt spid="59"/>
                                        </p:tgtEl>
                                      </p:cBhvr>
                                    </p:animEffect>
                                    <p:set>
                                      <p:cBhvr>
                                        <p:cTn id="11" dur="1" fill="hold">
                                          <p:stCondLst>
                                            <p:cond delay="499"/>
                                          </p:stCondLst>
                                        </p:cTn>
                                        <p:tgtEl>
                                          <p:spTgt spid="59"/>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58"/>
                                        </p:tgtEl>
                                        <p:attrNameLst>
                                          <p:attrName>ppt_w</p:attrName>
                                        </p:attrNameLst>
                                      </p:cBhvr>
                                      <p:tavLst>
                                        <p:tav tm="0">
                                          <p:val>
                                            <p:strVal val="ppt_w"/>
                                          </p:val>
                                        </p:tav>
                                        <p:tav tm="100000">
                                          <p:val>
                                            <p:fltVal val="0.000000"/>
                                          </p:val>
                                        </p:tav>
                                      </p:tavLst>
                                    </p:anim>
                                    <p:anim calcmode="lin" valueType="num">
                                      <p:cBhvr>
                                        <p:cTn id="14" dur="500"/>
                                        <p:tgtEl>
                                          <p:spTgt spid="58"/>
                                        </p:tgtEl>
                                        <p:attrNameLst>
                                          <p:attrName>ppt_h</p:attrName>
                                        </p:attrNameLst>
                                      </p:cBhvr>
                                      <p:tavLst>
                                        <p:tav tm="0">
                                          <p:val>
                                            <p:strVal val="ppt_h"/>
                                          </p:val>
                                        </p:tav>
                                        <p:tav tm="100000">
                                          <p:val>
                                            <p:fltVal val="0.000000"/>
                                          </p:val>
                                        </p:tav>
                                      </p:tavLst>
                                    </p:anim>
                                    <p:anim calcmode="lin" valueType="num">
                                      <p:cBhvr>
                                        <p:cTn id="15" dur="500"/>
                                        <p:tgtEl>
                                          <p:spTgt spid="5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5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58"/>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80"/>
                                        </p:tgtEl>
                                        <p:attrNameLst>
                                          <p:attrName>ppt_w</p:attrName>
                                        </p:attrNameLst>
                                      </p:cBhvr>
                                      <p:tavLst>
                                        <p:tav tm="0">
                                          <p:val>
                                            <p:strVal val="ppt_w"/>
                                          </p:val>
                                        </p:tav>
                                        <p:tav tm="100000">
                                          <p:val>
                                            <p:fltVal val="0.000000"/>
                                          </p:val>
                                        </p:tav>
                                      </p:tavLst>
                                    </p:anim>
                                    <p:anim calcmode="lin" valueType="num">
                                      <p:cBhvr>
                                        <p:cTn id="20" dur="500"/>
                                        <p:tgtEl>
                                          <p:spTgt spid="80"/>
                                        </p:tgtEl>
                                        <p:attrNameLst>
                                          <p:attrName>ppt_h</p:attrName>
                                        </p:attrNameLst>
                                      </p:cBhvr>
                                      <p:tavLst>
                                        <p:tav tm="0">
                                          <p:val>
                                            <p:strVal val="ppt_h"/>
                                          </p:val>
                                        </p:tav>
                                        <p:tav tm="100000">
                                          <p:val>
                                            <p:fltVal val="0.000000"/>
                                          </p:val>
                                        </p:tav>
                                      </p:tavLst>
                                    </p:anim>
                                    <p:anim calcmode="lin" valueType="num">
                                      <p:cBhvr>
                                        <p:cTn id="21" dur="500"/>
                                        <p:tgtEl>
                                          <p:spTgt spid="8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8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80"/>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78"/>
                                        </p:tgtEl>
                                        <p:attrNameLst>
                                          <p:attrName>ppt_w</p:attrName>
                                        </p:attrNameLst>
                                      </p:cBhvr>
                                      <p:tavLst>
                                        <p:tav tm="0">
                                          <p:val>
                                            <p:strVal val="ppt_w"/>
                                          </p:val>
                                        </p:tav>
                                        <p:tav tm="100000">
                                          <p:val>
                                            <p:fltVal val="0.000000"/>
                                          </p:val>
                                        </p:tav>
                                      </p:tavLst>
                                    </p:anim>
                                    <p:anim calcmode="lin" valueType="num">
                                      <p:cBhvr>
                                        <p:cTn id="26" dur="500"/>
                                        <p:tgtEl>
                                          <p:spTgt spid="78"/>
                                        </p:tgtEl>
                                        <p:attrNameLst>
                                          <p:attrName>ppt_h</p:attrName>
                                        </p:attrNameLst>
                                      </p:cBhvr>
                                      <p:tavLst>
                                        <p:tav tm="0">
                                          <p:val>
                                            <p:strVal val="ppt_h"/>
                                          </p:val>
                                        </p:tav>
                                        <p:tav tm="100000">
                                          <p:val>
                                            <p:fltVal val="0.000000"/>
                                          </p:val>
                                        </p:tav>
                                      </p:tavLst>
                                    </p:anim>
                                    <p:anim calcmode="lin" valueType="num">
                                      <p:cBhvr>
                                        <p:cTn id="27" dur="500"/>
                                        <p:tgtEl>
                                          <p:spTgt spid="7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7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78"/>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9"/>
                                        </p:tgtEl>
                                        <p:attrNameLst>
                                          <p:attrName>ppt_w</p:attrName>
                                        </p:attrNameLst>
                                      </p:cBhvr>
                                      <p:tavLst>
                                        <p:tav tm="0">
                                          <p:val>
                                            <p:strVal val="ppt_w"/>
                                          </p:val>
                                        </p:tav>
                                        <p:tav tm="100000">
                                          <p:val>
                                            <p:fltVal val="0.000000"/>
                                          </p:val>
                                        </p:tav>
                                      </p:tavLst>
                                    </p:anim>
                                    <p:anim calcmode="lin" valueType="num">
                                      <p:cBhvr>
                                        <p:cTn id="32" dur="500"/>
                                        <p:tgtEl>
                                          <p:spTgt spid="79"/>
                                        </p:tgtEl>
                                        <p:attrNameLst>
                                          <p:attrName>ppt_h</p:attrName>
                                        </p:attrNameLst>
                                      </p:cBhvr>
                                      <p:tavLst>
                                        <p:tav tm="0">
                                          <p:val>
                                            <p:strVal val="ppt_h"/>
                                          </p:val>
                                        </p:tav>
                                        <p:tav tm="100000">
                                          <p:val>
                                            <p:fltVal val="0.000000"/>
                                          </p:val>
                                        </p:tav>
                                      </p:tavLst>
                                    </p:anim>
                                    <p:anim calcmode="lin" valueType="num">
                                      <p:cBhvr>
                                        <p:cTn id="33" dur="500"/>
                                        <p:tgtEl>
                                          <p:spTgt spid="7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3"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6326"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sp>
        <p:nvSpPr>
          <p:cNvPr id="56355" name="矩形 123"/>
          <p:cNvSpPr/>
          <p:nvPr/>
        </p:nvSpPr>
        <p:spPr>
          <a:xfrm>
            <a:off x="3756660" y="1700530"/>
            <a:ext cx="7451725" cy="1655445"/>
          </a:xfrm>
          <a:prstGeom prst="rect">
            <a:avLst/>
          </a:prstGeom>
          <a:solidFill>
            <a:srgbClr val="9BBB59"/>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56357" name="Picture 2" descr="C:\Users\user\Desktop\2457331_114908289000_2.jpg"/>
          <p:cNvPicPr>
            <a:picLocks noChangeAspect="1"/>
          </p:cNvPicPr>
          <p:nvPr/>
        </p:nvPicPr>
        <p:blipFill>
          <a:blip r:embed="rId1"/>
          <a:srcRect b="6250"/>
          <a:stretch>
            <a:fillRect/>
          </a:stretch>
        </p:blipFill>
        <p:spPr>
          <a:xfrm>
            <a:off x="8903335" y="1863725"/>
            <a:ext cx="2160588" cy="1349375"/>
          </a:xfrm>
          <a:prstGeom prst="rect">
            <a:avLst/>
          </a:prstGeom>
          <a:blipFill rotWithShape="1">
            <a:blip r:embed="rId2"/>
            <a:srcRect b="6250"/>
            <a:stretch>
              <a:fillRect/>
            </a:stretch>
          </a:blipFill>
          <a:ln w="28575" cap="flat" cmpd="sng">
            <a:solidFill>
              <a:schemeClr val="bg1"/>
            </a:solidFill>
            <a:prstDash val="solid"/>
            <a:miter/>
            <a:headEnd type="none" w="med" len="med"/>
            <a:tailEnd type="none" w="med" len="med"/>
          </a:ln>
        </p:spPr>
      </p:pic>
      <p:sp>
        <p:nvSpPr>
          <p:cNvPr id="56358" name="矩形 129"/>
          <p:cNvSpPr/>
          <p:nvPr/>
        </p:nvSpPr>
        <p:spPr>
          <a:xfrm>
            <a:off x="4774248"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01</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功能</a:t>
            </a:r>
            <a:endParaRPr lang="zh-CN" altLang="en-US" dirty="0">
              <a:ea typeface="宋体" panose="02010600030101010101" pitchFamily="2" charset="-122"/>
            </a:endParaRPr>
          </a:p>
        </p:txBody>
      </p:sp>
      <p:sp>
        <p:nvSpPr>
          <p:cNvPr id="56359" name="矩形 131"/>
          <p:cNvSpPr/>
          <p:nvPr/>
        </p:nvSpPr>
        <p:spPr>
          <a:xfrm>
            <a:off x="69475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02</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类型</a:t>
            </a:r>
            <a:endParaRPr lang="zh-CN" altLang="en-US" dirty="0">
              <a:ea typeface="宋体" panose="02010600030101010101" pitchFamily="2" charset="-122"/>
            </a:endParaRPr>
          </a:p>
        </p:txBody>
      </p:sp>
      <p:sp>
        <p:nvSpPr>
          <p:cNvPr id="56360" name="矩形 132"/>
          <p:cNvSpPr/>
          <p:nvPr/>
        </p:nvSpPr>
        <p:spPr>
          <a:xfrm>
            <a:off x="9119235" y="4221163"/>
            <a:ext cx="2041525" cy="1150937"/>
          </a:xfrm>
          <a:prstGeom prst="rect">
            <a:avLst/>
          </a:prstGeom>
          <a:solidFill>
            <a:srgbClr val="9BBB59"/>
          </a:solidFill>
          <a:ln w="25400">
            <a:noFill/>
          </a:ln>
        </p:spPr>
        <p:txBody>
          <a:bodyPr anchor="ctr"/>
          <a:p>
            <a:pPr lvl="0">
              <a:lnSpc>
                <a:spcPct val="130000"/>
              </a:lnSpc>
            </a:pPr>
            <a:r>
              <a:rPr lang="en-US" altLang="x-none" sz="3200" dirty="0">
                <a:solidFill>
                  <a:srgbClr val="FFFFFF"/>
                </a:solidFill>
                <a:latin typeface="Calibri" panose="020F0502020204030204" charset="0"/>
                <a:ea typeface="Calibri" panose="020F0502020204030204" charset="0"/>
                <a:sym typeface="Calibri" panose="020F0502020204030204" charset="0"/>
              </a:rPr>
              <a:t>03</a:t>
            </a:r>
            <a:endParaRPr lang="zh-CN" altLang="en-US" sz="3200" dirty="0">
              <a:solidFill>
                <a:srgbClr val="FFFFFF"/>
              </a:solidFill>
              <a:latin typeface="Calibri" panose="020F0502020204030204" charset="0"/>
              <a:ea typeface="Calibri" panose="020F0502020204030204" charset="0"/>
              <a:sym typeface="Calibri" panose="020F0502020204030204" charset="0"/>
            </a:endParaRPr>
          </a:p>
          <a:p>
            <a:pPr lvl="0">
              <a:lnSpc>
                <a:spcPct val="130000"/>
              </a:lnSpc>
            </a:pPr>
            <a:r>
              <a:rPr lang="zh-CN" altLang="en-US" dirty="0">
                <a:solidFill>
                  <a:srgbClr val="FFFFFF"/>
                </a:solidFill>
                <a:latin typeface="微软雅黑" panose="020B0503020204020204" charset="-122"/>
                <a:ea typeface="微软雅黑" panose="020B0503020204020204" charset="-122"/>
                <a:sym typeface="微软雅黑" panose="020B0503020204020204" charset="-122"/>
              </a:rPr>
              <a:t>因素</a:t>
            </a:r>
            <a:endParaRPr lang="zh-CN" altLang="en-US" dirty="0">
              <a:ea typeface="宋体" panose="02010600030101010101" pitchFamily="2" charset="-122"/>
            </a:endParaRPr>
          </a:p>
        </p:txBody>
      </p:sp>
      <p:sp>
        <p:nvSpPr>
          <p:cNvPr id="56361" name="矩形 8"/>
          <p:cNvSpPr/>
          <p:nvPr/>
        </p:nvSpPr>
        <p:spPr>
          <a:xfrm>
            <a:off x="3359785" y="1700213"/>
            <a:ext cx="288925" cy="1655762"/>
          </a:xfrm>
          <a:prstGeom prst="rect">
            <a:avLst/>
          </a:prstGeom>
          <a:solidFill>
            <a:srgbClr val="FFC000"/>
          </a:solidFill>
          <a:ln w="25400">
            <a:noFill/>
          </a:ln>
        </p:spPr>
        <p:txBody>
          <a:bodyPr anchor="ctr"/>
          <a:p>
            <a:pPr lvl="0" algn="ctr">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37924" name="TextBox 126"/>
          <p:cNvSpPr/>
          <p:nvPr/>
        </p:nvSpPr>
        <p:spPr>
          <a:xfrm>
            <a:off x="3855085" y="1743710"/>
            <a:ext cx="4842510" cy="1588770"/>
          </a:xfrm>
          <a:prstGeom prst="rect">
            <a:avLst/>
          </a:prstGeom>
          <a:noFill/>
          <a:ln w="9525">
            <a:noFill/>
          </a:ln>
        </p:spPr>
        <p:txBody>
          <a:bodyPr wrap="square">
            <a:spAutoFit/>
          </a:bodyPr>
          <a:p>
            <a:pPr lvl="0" algn="l">
              <a:lnSpc>
                <a:spcPct val="100000"/>
              </a:lnSpc>
            </a:pP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学习单元六  学会交往，学会做人</a:t>
            </a:r>
            <a:r>
              <a:rPr lang="en-US" altLang="zh-CN" sz="3200" b="1" dirty="0">
                <a:solidFill>
                  <a:schemeClr val="bg1"/>
                </a:solidFill>
                <a:latin typeface="微软雅黑" panose="020B0503020204020204" charset="-122"/>
                <a:ea typeface="微软雅黑" panose="020B0503020204020204" charset="-122"/>
                <a:sym typeface="微软雅黑" panose="020B0503020204020204" charset="-122"/>
              </a:rPr>
              <a:t>——</a:t>
            </a:r>
            <a:r>
              <a:rPr lang="zh-CN" altLang="en-US" sz="3200" b="1" dirty="0">
                <a:solidFill>
                  <a:schemeClr val="bg1"/>
                </a:solidFill>
                <a:latin typeface="微软雅黑" panose="020B0503020204020204" charset="-122"/>
                <a:ea typeface="微软雅黑" panose="020B0503020204020204" charset="-122"/>
                <a:sym typeface="微软雅黑" panose="020B0503020204020204" charset="-122"/>
              </a:rPr>
              <a:t>中职学生人际交往能力的培养</a:t>
            </a:r>
            <a:endParaRPr lang="zh-CN" altLang="en-US" sz="32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6361"/>
                                        </p:tgtEl>
                                        <p:attrNameLst>
                                          <p:attrName>style.visibility</p:attrName>
                                        </p:attrNameLst>
                                      </p:cBhvr>
                                      <p:to>
                                        <p:strVal val="visible"/>
                                      </p:to>
                                    </p:set>
                                    <p:animEffect filter="wipe(left)">
                                      <p:cBhvr>
                                        <p:cTn id="7" dur="400"/>
                                        <p:tgtEl>
                                          <p:spTgt spid="56361"/>
                                        </p:tgtEl>
                                      </p:cBhvr>
                                    </p:animEffect>
                                  </p:childTnLst>
                                </p:cTn>
                              </p:par>
                              <p:par>
                                <p:cTn id="8" presetID="52" presetClass="entr" presetSubtype="0" fill="hold" nodeType="withEffect">
                                  <p:stCondLst>
                                    <p:cond delay="100"/>
                                  </p:stCondLst>
                                  <p:childTnLst>
                                    <p:set>
                                      <p:cBhvr>
                                        <p:cTn id="9" dur="1" fill="hold">
                                          <p:stCondLst>
                                            <p:cond delay="0"/>
                                          </p:stCondLst>
                                        </p:cTn>
                                        <p:tgtEl>
                                          <p:spTgt spid="56357"/>
                                        </p:tgtEl>
                                        <p:attrNameLst>
                                          <p:attrName>style.visibility</p:attrName>
                                        </p:attrNameLst>
                                      </p:cBhvr>
                                      <p:to>
                                        <p:strVal val="visible"/>
                                      </p:to>
                                    </p:set>
                                    <p:animScale>
                                      <p:cBhvr>
                                        <p:cTn id="10" dur="500" decel="50000" fill="hold">
                                          <p:stCondLst>
                                            <p:cond delay="0"/>
                                          </p:stCondLst>
                                        </p:cTn>
                                        <p:tgtEl>
                                          <p:spTgt spid="563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500" decel="50000" fill="hold">
                                          <p:stCondLst>
                                            <p:cond delay="0"/>
                                          </p:stCondLst>
                                        </p:cTn>
                                        <p:tgtEl>
                                          <p:spTgt spid="56357"/>
                                        </p:tgtEl>
                                        <p:attrNameLst>
                                          <p:attrName>ppt_x</p:attrName>
                                          <p:attrName>ppt_y</p:attrName>
                                        </p:attrNameLst>
                                      </p:cBhvr>
                                    </p:animMotion>
                                    <p:animEffect filter="fade">
                                      <p:cBhvr>
                                        <p:cTn id="12" dur="500"/>
                                        <p:tgtEl>
                                          <p:spTgt spid="56357"/>
                                        </p:tgtEl>
                                      </p:cBhvr>
                                    </p:animEffect>
                                  </p:childTnLst>
                                </p:cTn>
                              </p:par>
                              <p:par>
                                <p:cTn id="13" presetID="52" presetClass="entr" presetSubtype="0" fill="hold" grpId="0" nodeType="withEffect">
                                  <p:stCondLst>
                                    <p:cond delay="300"/>
                                  </p:stCondLst>
                                  <p:childTnLst>
                                    <p:set>
                                      <p:cBhvr>
                                        <p:cTn id="14" dur="1" fill="hold">
                                          <p:stCondLst>
                                            <p:cond delay="0"/>
                                          </p:stCondLst>
                                        </p:cTn>
                                        <p:tgtEl>
                                          <p:spTgt spid="56358"/>
                                        </p:tgtEl>
                                        <p:attrNameLst>
                                          <p:attrName>style.visibility</p:attrName>
                                        </p:attrNameLst>
                                      </p:cBhvr>
                                      <p:to>
                                        <p:strVal val="visible"/>
                                      </p:to>
                                    </p:set>
                                    <p:animScale>
                                      <p:cBhvr>
                                        <p:cTn id="15" dur="500" decel="50000" fill="hold">
                                          <p:stCondLst>
                                            <p:cond delay="0"/>
                                          </p:stCondLst>
                                        </p:cTn>
                                        <p:tgtEl>
                                          <p:spTgt spid="563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500" decel="50000" fill="hold">
                                          <p:stCondLst>
                                            <p:cond delay="0"/>
                                          </p:stCondLst>
                                        </p:cTn>
                                        <p:tgtEl>
                                          <p:spTgt spid="56358"/>
                                        </p:tgtEl>
                                        <p:attrNameLst>
                                          <p:attrName>ppt_x</p:attrName>
                                          <p:attrName>ppt_y</p:attrName>
                                        </p:attrNameLst>
                                      </p:cBhvr>
                                    </p:animMotion>
                                    <p:animEffect filter="fade">
                                      <p:cBhvr>
                                        <p:cTn id="17" dur="500"/>
                                        <p:tgtEl>
                                          <p:spTgt spid="56358"/>
                                        </p:tgtEl>
                                      </p:cBhvr>
                                    </p:animEffect>
                                  </p:childTnLst>
                                </p:cTn>
                              </p:par>
                              <p:par>
                                <p:cTn id="18" presetID="52" presetClass="entr" presetSubtype="0" fill="hold" grpId="0" nodeType="withEffect">
                                  <p:stCondLst>
                                    <p:cond delay="400"/>
                                  </p:stCondLst>
                                  <p:childTnLst>
                                    <p:set>
                                      <p:cBhvr>
                                        <p:cTn id="19" dur="1" fill="hold">
                                          <p:stCondLst>
                                            <p:cond delay="0"/>
                                          </p:stCondLst>
                                        </p:cTn>
                                        <p:tgtEl>
                                          <p:spTgt spid="56359"/>
                                        </p:tgtEl>
                                        <p:attrNameLst>
                                          <p:attrName>style.visibility</p:attrName>
                                        </p:attrNameLst>
                                      </p:cBhvr>
                                      <p:to>
                                        <p:strVal val="visible"/>
                                      </p:to>
                                    </p:set>
                                    <p:animScale>
                                      <p:cBhvr>
                                        <p:cTn id="20" dur="500" decel="50000" fill="hold">
                                          <p:stCondLst>
                                            <p:cond delay="0"/>
                                          </p:stCondLst>
                                        </p:cTn>
                                        <p:tgtEl>
                                          <p:spTgt spid="563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56359"/>
                                        </p:tgtEl>
                                        <p:attrNameLst>
                                          <p:attrName>ppt_x</p:attrName>
                                          <p:attrName>ppt_y</p:attrName>
                                        </p:attrNameLst>
                                      </p:cBhvr>
                                    </p:animMotion>
                                    <p:animEffect filter="fade">
                                      <p:cBhvr>
                                        <p:cTn id="22" dur="500"/>
                                        <p:tgtEl>
                                          <p:spTgt spid="56359"/>
                                        </p:tgtEl>
                                      </p:cBhvr>
                                    </p:animEffect>
                                  </p:childTnLst>
                                </p:cTn>
                              </p:par>
                              <p:par>
                                <p:cTn id="23" presetID="52" presetClass="entr" presetSubtype="0" fill="hold" grpId="0" nodeType="withEffect">
                                  <p:stCondLst>
                                    <p:cond delay="500"/>
                                  </p:stCondLst>
                                  <p:childTnLst>
                                    <p:set>
                                      <p:cBhvr>
                                        <p:cTn id="24" dur="1" fill="hold">
                                          <p:stCondLst>
                                            <p:cond delay="0"/>
                                          </p:stCondLst>
                                        </p:cTn>
                                        <p:tgtEl>
                                          <p:spTgt spid="56360"/>
                                        </p:tgtEl>
                                        <p:attrNameLst>
                                          <p:attrName>style.visibility</p:attrName>
                                        </p:attrNameLst>
                                      </p:cBhvr>
                                      <p:to>
                                        <p:strVal val="visible"/>
                                      </p:to>
                                    </p:set>
                                    <p:animScale>
                                      <p:cBhvr>
                                        <p:cTn id="25" dur="500" decel="50000" fill="hold">
                                          <p:stCondLst>
                                            <p:cond delay="0"/>
                                          </p:stCondLst>
                                        </p:cTn>
                                        <p:tgtEl>
                                          <p:spTgt spid="563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56360"/>
                                        </p:tgtEl>
                                        <p:attrNameLst>
                                          <p:attrName>ppt_x</p:attrName>
                                          <p:attrName>ppt_y</p:attrName>
                                        </p:attrNameLst>
                                      </p:cBhvr>
                                    </p:animMotion>
                                    <p:animEffect filter="fade">
                                      <p:cBhvr>
                                        <p:cTn id="27" dur="500"/>
                                        <p:tgtEl>
                                          <p:spTgt spid="56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58" grpId="0" bldLvl="0" animBg="1"/>
      <p:bldP spid="56359" grpId="0" bldLvl="0" animBg="1"/>
      <p:bldP spid="56360" grpId="0" bldLvl="0" animBg="1"/>
      <p:bldP spid="5636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73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7378"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57379" name="组合 57378"/>
          <p:cNvGrpSpPr/>
          <p:nvPr/>
        </p:nvGrpSpPr>
        <p:grpSpPr>
          <a:xfrm>
            <a:off x="1883410" y="512763"/>
            <a:ext cx="539750" cy="539750"/>
            <a:chOff x="0" y="0"/>
            <a:chExt cx="540000" cy="540000"/>
          </a:xfrm>
        </p:grpSpPr>
        <p:sp>
          <p:nvSpPr>
            <p:cNvPr id="5738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738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5738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人际交往的功能</a:t>
            </a:r>
            <a:endParaRPr lang="zh-CN" altLang="en-US" dirty="0">
              <a:ea typeface="宋体" panose="02010600030101010101" pitchFamily="2" charset="-122"/>
            </a:endParaRPr>
          </a:p>
        </p:txBody>
      </p:sp>
      <p:sp>
        <p:nvSpPr>
          <p:cNvPr id="57383"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功能</a:t>
            </a:r>
            <a:endParaRPr lang="zh-CN" altLang="en-US" dirty="0">
              <a:ea typeface="宋体" panose="02010600030101010101" pitchFamily="2" charset="-122"/>
            </a:endParaRPr>
          </a:p>
        </p:txBody>
      </p:sp>
      <p:sp>
        <p:nvSpPr>
          <p:cNvPr id="5738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6" name="矩形 13"/>
          <p:cNvSpPr/>
          <p:nvPr/>
        </p:nvSpPr>
        <p:spPr>
          <a:xfrm>
            <a:off x="6953568" y="2095024"/>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l"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一、获取信息的功能</a:t>
            </a:r>
            <a:endParaRPr lang="en-US" altLang="x-none" dirty="0">
              <a:ea typeface="宋体" panose="02010600030101010101" pitchFamily="2" charset="-122"/>
            </a:endParaRPr>
          </a:p>
        </p:txBody>
      </p:sp>
      <p:pic>
        <p:nvPicPr>
          <p:cNvPr id="57388" name="图片 16" descr="C:\Users\cxy\Desktop\中职-《心理健康》\图\20150328024416727.jpg20150328024416727"/>
          <p:cNvPicPr>
            <a:picLocks noChangeAspect="1"/>
          </p:cNvPicPr>
          <p:nvPr/>
        </p:nvPicPr>
        <p:blipFill>
          <a:blip r:embed="rId2"/>
          <a:srcRect/>
          <a:stretch>
            <a:fillRect/>
          </a:stretch>
        </p:blipFill>
        <p:spPr>
          <a:xfrm>
            <a:off x="1861820" y="1187450"/>
            <a:ext cx="4907915" cy="3681730"/>
          </a:xfrm>
          <a:prstGeom prst="rect">
            <a:avLst/>
          </a:prstGeom>
          <a:noFill/>
          <a:ln w="9525">
            <a:noFill/>
          </a:ln>
        </p:spPr>
      </p:pic>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sp>
        <p:nvSpPr>
          <p:cNvPr id="3" name="矩形 13"/>
          <p:cNvSpPr/>
          <p:nvPr/>
        </p:nvSpPr>
        <p:spPr>
          <a:xfrm>
            <a:off x="6953568" y="3049429"/>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l"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二、认识自我的功能</a:t>
            </a:r>
            <a:endParaRPr lang="en-US" altLang="x-none" dirty="0">
              <a:ea typeface="宋体" panose="02010600030101010101" pitchFamily="2" charset="-122"/>
            </a:endParaRPr>
          </a:p>
        </p:txBody>
      </p:sp>
      <p:sp>
        <p:nvSpPr>
          <p:cNvPr id="5" name="矩形 13"/>
          <p:cNvSpPr/>
          <p:nvPr/>
        </p:nvSpPr>
        <p:spPr>
          <a:xfrm>
            <a:off x="6953568" y="4003834"/>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l"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三、心理保功能</a:t>
            </a:r>
            <a:endParaRPr lang="en-US" altLang="x-none" dirty="0">
              <a:ea typeface="宋体" panose="02010600030101010101" pitchFamily="2" charset="-122"/>
            </a:endParaRPr>
          </a:p>
        </p:txBody>
      </p:sp>
      <p:sp>
        <p:nvSpPr>
          <p:cNvPr id="6" name="矩形 13"/>
          <p:cNvSpPr/>
          <p:nvPr/>
        </p:nvSpPr>
        <p:spPr>
          <a:xfrm>
            <a:off x="6953568" y="4958239"/>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l"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四、个性发展功能</a:t>
            </a:r>
            <a:endParaRPr lang="en-US" altLang="x-none" dirty="0">
              <a:ea typeface="宋体" panose="02010600030101010101" pitchFamily="2" charset="-122"/>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7" name="组合 6"/>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8" name="组合 7"/>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9" name="组合 8"/>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10" name="组合 9"/>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11" name="组合 10"/>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7379"/>
                                        </p:tgtEl>
                                        <p:attrNameLst>
                                          <p:attrName>style.visibility</p:attrName>
                                        </p:attrNameLst>
                                      </p:cBhvr>
                                      <p:to>
                                        <p:strVal val="visible"/>
                                      </p:to>
                                    </p:set>
                                    <p:anim calcmode="lin" valueType="num">
                                      <p:cBhvr>
                                        <p:cTn id="7" dur="500" fill="hold"/>
                                        <p:tgtEl>
                                          <p:spTgt spid="57379"/>
                                        </p:tgtEl>
                                        <p:attrNameLst>
                                          <p:attrName>ppt_x</p:attrName>
                                        </p:attrNameLst>
                                      </p:cBhvr>
                                      <p:tavLst>
                                        <p:tav tm="0">
                                          <p:val>
                                            <p:strVal val="#ppt_x"/>
                                          </p:val>
                                        </p:tav>
                                        <p:tav tm="100000">
                                          <p:val>
                                            <p:strVal val="#ppt_x"/>
                                          </p:val>
                                        </p:tav>
                                      </p:tavLst>
                                    </p:anim>
                                    <p:anim calcmode="lin" valueType="num">
                                      <p:cBhvr>
                                        <p:cTn id="8" dur="500" fill="hold"/>
                                        <p:tgtEl>
                                          <p:spTgt spid="5737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7382"/>
                                        </p:tgtEl>
                                        <p:attrNameLst>
                                          <p:attrName>style.visibility</p:attrName>
                                        </p:attrNameLst>
                                      </p:cBhvr>
                                      <p:to>
                                        <p:strVal val="visible"/>
                                      </p:to>
                                    </p:set>
                                    <p:anim calcmode="lin" valueType="num">
                                      <p:cBhvr>
                                        <p:cTn id="11" dur="500" fill="hold"/>
                                        <p:tgtEl>
                                          <p:spTgt spid="57382"/>
                                        </p:tgtEl>
                                        <p:attrNameLst>
                                          <p:attrName>ppt_x</p:attrName>
                                        </p:attrNameLst>
                                      </p:cBhvr>
                                      <p:tavLst>
                                        <p:tav tm="0">
                                          <p:val>
                                            <p:strVal val="#ppt_x"/>
                                          </p:val>
                                        </p:tav>
                                        <p:tav tm="100000">
                                          <p:val>
                                            <p:strVal val="#ppt_x"/>
                                          </p:val>
                                        </p:tav>
                                      </p:tavLst>
                                    </p:anim>
                                    <p:anim calcmode="lin" valueType="num">
                                      <p:cBhvr>
                                        <p:cTn id="12" dur="500" fill="hold"/>
                                        <p:tgtEl>
                                          <p:spTgt spid="5738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7" presetClass="entr" presetSubtype="0" fill="hold" nodeType="afterEffect">
                                  <p:stCondLst>
                                    <p:cond delay="0"/>
                                  </p:stCondLst>
                                  <p:childTnLst>
                                    <p:set>
                                      <p:cBhvr>
                                        <p:cTn id="15" dur="1" fill="hold">
                                          <p:stCondLst>
                                            <p:cond delay="0"/>
                                          </p:stCondLst>
                                        </p:cTn>
                                        <p:tgtEl>
                                          <p:spTgt spid="57388"/>
                                        </p:tgtEl>
                                        <p:attrNameLst>
                                          <p:attrName>style.visibility</p:attrName>
                                        </p:attrNameLst>
                                      </p:cBhvr>
                                      <p:to>
                                        <p:strVal val="visible"/>
                                      </p:to>
                                    </p:set>
                                    <p:animEffect filter="fade">
                                      <p:cBhvr>
                                        <p:cTn id="16" dur="1000"/>
                                        <p:tgtEl>
                                          <p:spTgt spid="57388"/>
                                        </p:tgtEl>
                                      </p:cBhvr>
                                    </p:animEffect>
                                    <p:anim calcmode="lin" valueType="num">
                                      <p:cBhvr>
                                        <p:cTn id="17" dur="1000" fill="hold"/>
                                        <p:tgtEl>
                                          <p:spTgt spid="57388"/>
                                        </p:tgtEl>
                                        <p:attrNameLst>
                                          <p:attrName>ppt_x</p:attrName>
                                        </p:attrNameLst>
                                      </p:cBhvr>
                                      <p:tavLst>
                                        <p:tav tm="0">
                                          <p:val>
                                            <p:strVal val="#ppt_x"/>
                                          </p:val>
                                        </p:tav>
                                        <p:tav tm="100000">
                                          <p:val>
                                            <p:strVal val="#ppt_x"/>
                                          </p:val>
                                        </p:tav>
                                      </p:tavLst>
                                    </p:anim>
                                    <p:anim calcmode="lin" valueType="num">
                                      <p:cBhvr>
                                        <p:cTn id="18" dur="1000" fill="hold"/>
                                        <p:tgtEl>
                                          <p:spTgt spid="5738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300"/>
                                  </p:stCondLst>
                                  <p:childTnLst>
                                    <p:set>
                                      <p:cBhvr>
                                        <p:cTn id="22" dur="1" fill="hold">
                                          <p:stCondLst>
                                            <p:cond delay="0"/>
                                          </p:stCondLst>
                                        </p:cTn>
                                        <p:tgtEl>
                                          <p:spTgt spid="57386"/>
                                        </p:tgtEl>
                                        <p:attrNameLst>
                                          <p:attrName>style.visibility</p:attrName>
                                        </p:attrNameLst>
                                      </p:cBhvr>
                                      <p:to>
                                        <p:strVal val="visible"/>
                                      </p:to>
                                    </p:set>
                                    <p:animEffect filter="wipe(left)">
                                      <p:cBhvr>
                                        <p:cTn id="23" dur="3000"/>
                                        <p:tgtEl>
                                          <p:spTgt spid="5738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300"/>
                                  </p:stCondLst>
                                  <p:childTnLst>
                                    <p:set>
                                      <p:cBhvr>
                                        <p:cTn id="27" dur="1" fill="hold">
                                          <p:stCondLst>
                                            <p:cond delay="0"/>
                                          </p:stCondLst>
                                        </p:cTn>
                                        <p:tgtEl>
                                          <p:spTgt spid="3"/>
                                        </p:tgtEl>
                                        <p:attrNameLst>
                                          <p:attrName>style.visibility</p:attrName>
                                        </p:attrNameLst>
                                      </p:cBhvr>
                                      <p:to>
                                        <p:strVal val="visible"/>
                                      </p:to>
                                    </p:set>
                                    <p:animEffect filter="wipe(left)">
                                      <p:cBhvr>
                                        <p:cTn id="28" dur="30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300"/>
                                  </p:stCondLst>
                                  <p:childTnLst>
                                    <p:set>
                                      <p:cBhvr>
                                        <p:cTn id="32" dur="1" fill="hold">
                                          <p:stCondLst>
                                            <p:cond delay="0"/>
                                          </p:stCondLst>
                                        </p:cTn>
                                        <p:tgtEl>
                                          <p:spTgt spid="5"/>
                                        </p:tgtEl>
                                        <p:attrNameLst>
                                          <p:attrName>style.visibility</p:attrName>
                                        </p:attrNameLst>
                                      </p:cBhvr>
                                      <p:to>
                                        <p:strVal val="visible"/>
                                      </p:to>
                                    </p:set>
                                    <p:animEffect filter="wipe(left)">
                                      <p:cBhvr>
                                        <p:cTn id="33" dur="3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300"/>
                                  </p:stCondLst>
                                  <p:childTnLst>
                                    <p:set>
                                      <p:cBhvr>
                                        <p:cTn id="37" dur="1" fill="hold">
                                          <p:stCondLst>
                                            <p:cond delay="0"/>
                                          </p:stCondLst>
                                        </p:cTn>
                                        <p:tgtEl>
                                          <p:spTgt spid="6"/>
                                        </p:tgtEl>
                                        <p:attrNameLst>
                                          <p:attrName>style.visibility</p:attrName>
                                        </p:attrNameLst>
                                      </p:cBhvr>
                                      <p:to>
                                        <p:strVal val="visible"/>
                                      </p:to>
                                    </p:set>
                                    <p:animEffect filter="wipe(left)">
                                      <p:cBhvr>
                                        <p:cTn id="38"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2" grpId="0" bldLvl="0"/>
      <p:bldP spid="57386" grpId="0" bldLvl="0" animBg="1"/>
      <p:bldP spid="3"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73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7378"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57379" name="组合 57378"/>
          <p:cNvGrpSpPr/>
          <p:nvPr/>
        </p:nvGrpSpPr>
        <p:grpSpPr>
          <a:xfrm>
            <a:off x="1883410" y="512763"/>
            <a:ext cx="539750" cy="539750"/>
            <a:chOff x="0" y="0"/>
            <a:chExt cx="540000" cy="540000"/>
          </a:xfrm>
        </p:grpSpPr>
        <p:sp>
          <p:nvSpPr>
            <p:cNvPr id="5738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738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5738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人际交往的功能</a:t>
            </a:r>
            <a:endParaRPr lang="zh-CN" altLang="en-US" dirty="0">
              <a:ea typeface="宋体" panose="02010600030101010101" pitchFamily="2" charset="-122"/>
            </a:endParaRPr>
          </a:p>
        </p:txBody>
      </p:sp>
      <p:sp>
        <p:nvSpPr>
          <p:cNvPr id="57383"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功能</a:t>
            </a:r>
            <a:endParaRPr lang="zh-CN" altLang="en-US" dirty="0">
              <a:ea typeface="宋体" panose="02010600030101010101" pitchFamily="2" charset="-122"/>
            </a:endParaRPr>
          </a:p>
        </p:txBody>
      </p:sp>
      <p:sp>
        <p:nvSpPr>
          <p:cNvPr id="5738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6" name="矩形 13"/>
          <p:cNvSpPr/>
          <p:nvPr/>
        </p:nvSpPr>
        <p:spPr>
          <a:xfrm>
            <a:off x="6593523" y="5372259"/>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ctr"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一、志同道合型</a:t>
            </a:r>
            <a:endParaRPr lang="en-US" altLang="x-none" dirty="0">
              <a:ea typeface="宋体" panose="02010600030101010101" pitchFamily="2" charset="-122"/>
            </a:endParaRPr>
          </a:p>
        </p:txBody>
      </p:sp>
      <p:pic>
        <p:nvPicPr>
          <p:cNvPr id="57388" name="图片 16" descr="C:\Users\cxy\Desktop\中职-《心理健康》\图\p29632732.jpgp29632732"/>
          <p:cNvPicPr>
            <a:picLocks noChangeAspect="1"/>
          </p:cNvPicPr>
          <p:nvPr/>
        </p:nvPicPr>
        <p:blipFill>
          <a:blip r:embed="rId2"/>
          <a:srcRect/>
          <a:stretch>
            <a:fillRect/>
          </a:stretch>
        </p:blipFill>
        <p:spPr>
          <a:xfrm>
            <a:off x="1847215" y="2136775"/>
            <a:ext cx="4314190" cy="2876550"/>
          </a:xfrm>
          <a:prstGeom prst="rect">
            <a:avLst/>
          </a:prstGeom>
          <a:noFill/>
          <a:ln w="9525">
            <a:noFill/>
          </a:ln>
        </p:spPr>
      </p:pic>
      <p:sp>
        <p:nvSpPr>
          <p:cNvPr id="57387" name="矩形 15"/>
          <p:cNvSpPr/>
          <p:nvPr/>
        </p:nvSpPr>
        <p:spPr>
          <a:xfrm>
            <a:off x="6452870" y="3276600"/>
            <a:ext cx="3889375" cy="1736090"/>
          </a:xfrm>
          <a:prstGeom prst="rect">
            <a:avLst/>
          </a:prstGeom>
          <a:noFill/>
          <a:ln w="9525">
            <a:noFill/>
          </a:ln>
        </p:spPr>
        <p:txBody>
          <a:bodyPr wrap="square">
            <a:spAutoFit/>
          </a:bodyPr>
          <a:p>
            <a:pPr marL="0" lvl="0" indent="414655">
              <a:lnSpc>
                <a:spcPct val="135000"/>
              </a:lnSpc>
              <a:spcBef>
                <a:spcPts val="200"/>
              </a:spcBef>
              <a:spcAft>
                <a:spcPts val="65"/>
              </a:spcAft>
            </a:pPr>
            <a:r>
              <a:rPr sz="1600" dirty="0">
                <a:solidFill>
                  <a:srgbClr val="A6A6A6"/>
                </a:solidFill>
                <a:latin typeface="微软雅黑" panose="020B0503020204020204" charset="-122"/>
                <a:ea typeface="微软雅黑" panose="020B0503020204020204" charset="-122"/>
                <a:sym typeface="微软雅黑" panose="020B0503020204020204" charset="-122"/>
              </a:rPr>
              <a:t>中职学生中以这种交往方式为最多，这类交往关系也最为牢固。由于这类交往是以具有相同的兴趣、爱好和共同话题为前提，所以在校园中通常以个人之间或学生社团方式存在。</a:t>
            </a:r>
            <a:endParaRPr lang="zh-CN" alt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7379"/>
                                        </p:tgtEl>
                                        <p:attrNameLst>
                                          <p:attrName>style.visibility</p:attrName>
                                        </p:attrNameLst>
                                      </p:cBhvr>
                                      <p:to>
                                        <p:strVal val="visible"/>
                                      </p:to>
                                    </p:set>
                                    <p:anim calcmode="lin" valueType="num">
                                      <p:cBhvr>
                                        <p:cTn id="7" dur="500" fill="hold"/>
                                        <p:tgtEl>
                                          <p:spTgt spid="57379"/>
                                        </p:tgtEl>
                                        <p:attrNameLst>
                                          <p:attrName>ppt_x</p:attrName>
                                        </p:attrNameLst>
                                      </p:cBhvr>
                                      <p:tavLst>
                                        <p:tav tm="0">
                                          <p:val>
                                            <p:strVal val="#ppt_x"/>
                                          </p:val>
                                        </p:tav>
                                        <p:tav tm="100000">
                                          <p:val>
                                            <p:strVal val="#ppt_x"/>
                                          </p:val>
                                        </p:tav>
                                      </p:tavLst>
                                    </p:anim>
                                    <p:anim calcmode="lin" valueType="num">
                                      <p:cBhvr>
                                        <p:cTn id="8" dur="500" fill="hold"/>
                                        <p:tgtEl>
                                          <p:spTgt spid="5737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7382"/>
                                        </p:tgtEl>
                                        <p:attrNameLst>
                                          <p:attrName>style.visibility</p:attrName>
                                        </p:attrNameLst>
                                      </p:cBhvr>
                                      <p:to>
                                        <p:strVal val="visible"/>
                                      </p:to>
                                    </p:set>
                                    <p:anim calcmode="lin" valueType="num">
                                      <p:cBhvr>
                                        <p:cTn id="11" dur="500" fill="hold"/>
                                        <p:tgtEl>
                                          <p:spTgt spid="57382"/>
                                        </p:tgtEl>
                                        <p:attrNameLst>
                                          <p:attrName>ppt_x</p:attrName>
                                        </p:attrNameLst>
                                      </p:cBhvr>
                                      <p:tavLst>
                                        <p:tav tm="0">
                                          <p:val>
                                            <p:strVal val="#ppt_x"/>
                                          </p:val>
                                        </p:tav>
                                        <p:tav tm="100000">
                                          <p:val>
                                            <p:strVal val="#ppt_x"/>
                                          </p:val>
                                        </p:tav>
                                      </p:tavLst>
                                    </p:anim>
                                    <p:anim calcmode="lin" valueType="num">
                                      <p:cBhvr>
                                        <p:cTn id="12" dur="500" fill="hold"/>
                                        <p:tgtEl>
                                          <p:spTgt spid="5738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7387"/>
                                        </p:tgtEl>
                                        <p:attrNameLst>
                                          <p:attrName>style.visibility</p:attrName>
                                        </p:attrNameLst>
                                      </p:cBhvr>
                                      <p:to>
                                        <p:strVal val="visible"/>
                                      </p:to>
                                    </p:set>
                                    <p:animEffect filter="fade">
                                      <p:cBhvr>
                                        <p:cTn id="17" dur="1000"/>
                                        <p:tgtEl>
                                          <p:spTgt spid="57387"/>
                                        </p:tgtEl>
                                      </p:cBhvr>
                                    </p:animEffect>
                                    <p:anim calcmode="lin" valueType="num">
                                      <p:cBhvr>
                                        <p:cTn id="18" dur="1000" fill="hold"/>
                                        <p:tgtEl>
                                          <p:spTgt spid="57387"/>
                                        </p:tgtEl>
                                        <p:attrNameLst>
                                          <p:attrName>ppt_x</p:attrName>
                                        </p:attrNameLst>
                                      </p:cBhvr>
                                      <p:tavLst>
                                        <p:tav tm="0">
                                          <p:val>
                                            <p:strVal val="#ppt_x"/>
                                          </p:val>
                                        </p:tav>
                                        <p:tav tm="100000">
                                          <p:val>
                                            <p:strVal val="#ppt_x"/>
                                          </p:val>
                                        </p:tav>
                                      </p:tavLst>
                                    </p:anim>
                                    <p:anim calcmode="lin" valueType="num">
                                      <p:cBhvr>
                                        <p:cTn id="19" dur="1000" fill="hold"/>
                                        <p:tgtEl>
                                          <p:spTgt spid="5738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57388"/>
                                        </p:tgtEl>
                                        <p:attrNameLst>
                                          <p:attrName>style.visibility</p:attrName>
                                        </p:attrNameLst>
                                      </p:cBhvr>
                                      <p:to>
                                        <p:strVal val="visible"/>
                                      </p:to>
                                    </p:set>
                                    <p:animEffect filter="fade">
                                      <p:cBhvr>
                                        <p:cTn id="23" dur="1000"/>
                                        <p:tgtEl>
                                          <p:spTgt spid="57388"/>
                                        </p:tgtEl>
                                      </p:cBhvr>
                                    </p:animEffect>
                                    <p:anim calcmode="lin" valueType="num">
                                      <p:cBhvr>
                                        <p:cTn id="24" dur="1000" fill="hold"/>
                                        <p:tgtEl>
                                          <p:spTgt spid="57388"/>
                                        </p:tgtEl>
                                        <p:attrNameLst>
                                          <p:attrName>ppt_x</p:attrName>
                                        </p:attrNameLst>
                                      </p:cBhvr>
                                      <p:tavLst>
                                        <p:tav tm="0">
                                          <p:val>
                                            <p:strVal val="#ppt_x"/>
                                          </p:val>
                                        </p:tav>
                                        <p:tav tm="100000">
                                          <p:val>
                                            <p:strVal val="#ppt_x"/>
                                          </p:val>
                                        </p:tav>
                                      </p:tavLst>
                                    </p:anim>
                                    <p:anim calcmode="lin" valueType="num">
                                      <p:cBhvr>
                                        <p:cTn id="25" dur="1000" fill="hold"/>
                                        <p:tgtEl>
                                          <p:spTgt spid="5738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300"/>
                                  </p:stCondLst>
                                  <p:childTnLst>
                                    <p:set>
                                      <p:cBhvr>
                                        <p:cTn id="29" dur="1" fill="hold">
                                          <p:stCondLst>
                                            <p:cond delay="0"/>
                                          </p:stCondLst>
                                        </p:cTn>
                                        <p:tgtEl>
                                          <p:spTgt spid="57386"/>
                                        </p:tgtEl>
                                        <p:attrNameLst>
                                          <p:attrName>style.visibility</p:attrName>
                                        </p:attrNameLst>
                                      </p:cBhvr>
                                      <p:to>
                                        <p:strVal val="visible"/>
                                      </p:to>
                                    </p:set>
                                    <p:animEffect filter="wipe(left)">
                                      <p:cBhvr>
                                        <p:cTn id="30" dur="3000"/>
                                        <p:tgtEl>
                                          <p:spTgt spid="57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2" grpId="0" bldLvl="0"/>
      <p:bldP spid="57386" grpId="0" bldLvl="0" animBg="1"/>
      <p:bldP spid="57387"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73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7378"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57379" name="组合 57378"/>
          <p:cNvGrpSpPr/>
          <p:nvPr/>
        </p:nvGrpSpPr>
        <p:grpSpPr>
          <a:xfrm>
            <a:off x="1883410" y="512763"/>
            <a:ext cx="539750" cy="539750"/>
            <a:chOff x="0" y="0"/>
            <a:chExt cx="540000" cy="540000"/>
          </a:xfrm>
        </p:grpSpPr>
        <p:sp>
          <p:nvSpPr>
            <p:cNvPr id="5738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738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5738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人际交往的功能</a:t>
            </a:r>
            <a:endParaRPr lang="zh-CN" altLang="en-US" dirty="0">
              <a:ea typeface="宋体" panose="02010600030101010101" pitchFamily="2" charset="-122"/>
            </a:endParaRPr>
          </a:p>
        </p:txBody>
      </p:sp>
      <p:sp>
        <p:nvSpPr>
          <p:cNvPr id="57383"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功能</a:t>
            </a:r>
            <a:endParaRPr lang="zh-CN" altLang="en-US" dirty="0">
              <a:ea typeface="宋体" panose="02010600030101010101" pitchFamily="2" charset="-122"/>
            </a:endParaRPr>
          </a:p>
        </p:txBody>
      </p:sp>
      <p:sp>
        <p:nvSpPr>
          <p:cNvPr id="5738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6" name="矩形 13"/>
          <p:cNvSpPr/>
          <p:nvPr/>
        </p:nvSpPr>
        <p:spPr>
          <a:xfrm>
            <a:off x="6593523" y="5372259"/>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ctr"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二、情感依附型</a:t>
            </a:r>
            <a:endParaRPr lang="en-US" altLang="x-none" dirty="0">
              <a:ea typeface="宋体" panose="02010600030101010101" pitchFamily="2" charset="-122"/>
            </a:endParaRPr>
          </a:p>
        </p:txBody>
      </p:sp>
      <p:pic>
        <p:nvPicPr>
          <p:cNvPr id="57388" name="图片 16" descr="C:\Users\cxy\Desktop\中职-《心理健康》\图\p29632732.jpgp29632732"/>
          <p:cNvPicPr>
            <a:picLocks noChangeAspect="1"/>
          </p:cNvPicPr>
          <p:nvPr/>
        </p:nvPicPr>
        <p:blipFill>
          <a:blip r:embed="rId2"/>
          <a:srcRect/>
          <a:stretch>
            <a:fillRect/>
          </a:stretch>
        </p:blipFill>
        <p:spPr>
          <a:xfrm>
            <a:off x="1847215" y="2136775"/>
            <a:ext cx="4314190" cy="2876550"/>
          </a:xfrm>
          <a:prstGeom prst="rect">
            <a:avLst/>
          </a:prstGeom>
          <a:noFill/>
          <a:ln w="9525">
            <a:noFill/>
          </a:ln>
        </p:spPr>
      </p:pic>
      <p:sp>
        <p:nvSpPr>
          <p:cNvPr id="57387" name="矩形 15"/>
          <p:cNvSpPr/>
          <p:nvPr/>
        </p:nvSpPr>
        <p:spPr>
          <a:xfrm>
            <a:off x="6452870" y="2619375"/>
            <a:ext cx="3889375" cy="2393950"/>
          </a:xfrm>
          <a:prstGeom prst="rect">
            <a:avLst/>
          </a:prstGeom>
          <a:noFill/>
          <a:ln w="9525">
            <a:noFill/>
          </a:ln>
        </p:spPr>
        <p:txBody>
          <a:bodyPr wrap="square">
            <a:spAutoFit/>
          </a:bodyPr>
          <a:p>
            <a:pPr marL="0" lvl="0" indent="414655">
              <a:lnSpc>
                <a:spcPct val="135000"/>
              </a:lnSpc>
              <a:spcBef>
                <a:spcPts val="200"/>
              </a:spcBef>
              <a:spcAft>
                <a:spcPts val="65"/>
              </a:spcAft>
            </a:pPr>
            <a:r>
              <a:rPr sz="1600" dirty="0">
                <a:solidFill>
                  <a:srgbClr val="A6A6A6"/>
                </a:solidFill>
                <a:latin typeface="微软雅黑" panose="020B0503020204020204" charset="-122"/>
                <a:ea typeface="微软雅黑" panose="020B0503020204020204" charset="-122"/>
                <a:sym typeface="微软雅黑" panose="020B0503020204020204" charset="-122"/>
              </a:rPr>
              <a:t>中职学生绝大多数是第一次离开家庭到学校独立生活，远离家乡亲人，他们容易感到孤独、寂寞，转而向身边的人寻求温暖，这使得学生之间的交往具有相当程度的群集性，并十分密切。交往的双方的生活可能会紧密融合在一起，如经常在一起打球，吃饭，晚自习等。</a:t>
            </a:r>
            <a:endParaRPr lang="zh-CN" alt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7379"/>
                                        </p:tgtEl>
                                        <p:attrNameLst>
                                          <p:attrName>style.visibility</p:attrName>
                                        </p:attrNameLst>
                                      </p:cBhvr>
                                      <p:to>
                                        <p:strVal val="visible"/>
                                      </p:to>
                                    </p:set>
                                    <p:anim calcmode="lin" valueType="num">
                                      <p:cBhvr>
                                        <p:cTn id="7" dur="500" fill="hold"/>
                                        <p:tgtEl>
                                          <p:spTgt spid="57379"/>
                                        </p:tgtEl>
                                        <p:attrNameLst>
                                          <p:attrName>ppt_x</p:attrName>
                                        </p:attrNameLst>
                                      </p:cBhvr>
                                      <p:tavLst>
                                        <p:tav tm="0">
                                          <p:val>
                                            <p:strVal val="#ppt_x"/>
                                          </p:val>
                                        </p:tav>
                                        <p:tav tm="100000">
                                          <p:val>
                                            <p:strVal val="#ppt_x"/>
                                          </p:val>
                                        </p:tav>
                                      </p:tavLst>
                                    </p:anim>
                                    <p:anim calcmode="lin" valueType="num">
                                      <p:cBhvr>
                                        <p:cTn id="8" dur="500" fill="hold"/>
                                        <p:tgtEl>
                                          <p:spTgt spid="5737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7382"/>
                                        </p:tgtEl>
                                        <p:attrNameLst>
                                          <p:attrName>style.visibility</p:attrName>
                                        </p:attrNameLst>
                                      </p:cBhvr>
                                      <p:to>
                                        <p:strVal val="visible"/>
                                      </p:to>
                                    </p:set>
                                    <p:anim calcmode="lin" valueType="num">
                                      <p:cBhvr>
                                        <p:cTn id="11" dur="500" fill="hold"/>
                                        <p:tgtEl>
                                          <p:spTgt spid="57382"/>
                                        </p:tgtEl>
                                        <p:attrNameLst>
                                          <p:attrName>ppt_x</p:attrName>
                                        </p:attrNameLst>
                                      </p:cBhvr>
                                      <p:tavLst>
                                        <p:tav tm="0">
                                          <p:val>
                                            <p:strVal val="#ppt_x"/>
                                          </p:val>
                                        </p:tav>
                                        <p:tav tm="100000">
                                          <p:val>
                                            <p:strVal val="#ppt_x"/>
                                          </p:val>
                                        </p:tav>
                                      </p:tavLst>
                                    </p:anim>
                                    <p:anim calcmode="lin" valueType="num">
                                      <p:cBhvr>
                                        <p:cTn id="12" dur="500" fill="hold"/>
                                        <p:tgtEl>
                                          <p:spTgt spid="5738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7387"/>
                                        </p:tgtEl>
                                        <p:attrNameLst>
                                          <p:attrName>style.visibility</p:attrName>
                                        </p:attrNameLst>
                                      </p:cBhvr>
                                      <p:to>
                                        <p:strVal val="visible"/>
                                      </p:to>
                                    </p:set>
                                    <p:animEffect filter="fade">
                                      <p:cBhvr>
                                        <p:cTn id="17" dur="1000"/>
                                        <p:tgtEl>
                                          <p:spTgt spid="57387"/>
                                        </p:tgtEl>
                                      </p:cBhvr>
                                    </p:animEffect>
                                    <p:anim calcmode="lin" valueType="num">
                                      <p:cBhvr>
                                        <p:cTn id="18" dur="1000" fill="hold"/>
                                        <p:tgtEl>
                                          <p:spTgt spid="57387"/>
                                        </p:tgtEl>
                                        <p:attrNameLst>
                                          <p:attrName>ppt_x</p:attrName>
                                        </p:attrNameLst>
                                      </p:cBhvr>
                                      <p:tavLst>
                                        <p:tav tm="0">
                                          <p:val>
                                            <p:strVal val="#ppt_x"/>
                                          </p:val>
                                        </p:tav>
                                        <p:tav tm="100000">
                                          <p:val>
                                            <p:strVal val="#ppt_x"/>
                                          </p:val>
                                        </p:tav>
                                      </p:tavLst>
                                    </p:anim>
                                    <p:anim calcmode="lin" valueType="num">
                                      <p:cBhvr>
                                        <p:cTn id="19" dur="1000" fill="hold"/>
                                        <p:tgtEl>
                                          <p:spTgt spid="5738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57388"/>
                                        </p:tgtEl>
                                        <p:attrNameLst>
                                          <p:attrName>style.visibility</p:attrName>
                                        </p:attrNameLst>
                                      </p:cBhvr>
                                      <p:to>
                                        <p:strVal val="visible"/>
                                      </p:to>
                                    </p:set>
                                    <p:animEffect filter="fade">
                                      <p:cBhvr>
                                        <p:cTn id="23" dur="1000"/>
                                        <p:tgtEl>
                                          <p:spTgt spid="57388"/>
                                        </p:tgtEl>
                                      </p:cBhvr>
                                    </p:animEffect>
                                    <p:anim calcmode="lin" valueType="num">
                                      <p:cBhvr>
                                        <p:cTn id="24" dur="1000" fill="hold"/>
                                        <p:tgtEl>
                                          <p:spTgt spid="57388"/>
                                        </p:tgtEl>
                                        <p:attrNameLst>
                                          <p:attrName>ppt_x</p:attrName>
                                        </p:attrNameLst>
                                      </p:cBhvr>
                                      <p:tavLst>
                                        <p:tav tm="0">
                                          <p:val>
                                            <p:strVal val="#ppt_x"/>
                                          </p:val>
                                        </p:tav>
                                        <p:tav tm="100000">
                                          <p:val>
                                            <p:strVal val="#ppt_x"/>
                                          </p:val>
                                        </p:tav>
                                      </p:tavLst>
                                    </p:anim>
                                    <p:anim calcmode="lin" valueType="num">
                                      <p:cBhvr>
                                        <p:cTn id="25" dur="1000" fill="hold"/>
                                        <p:tgtEl>
                                          <p:spTgt spid="5738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300"/>
                                  </p:stCondLst>
                                  <p:childTnLst>
                                    <p:set>
                                      <p:cBhvr>
                                        <p:cTn id="29" dur="1" fill="hold">
                                          <p:stCondLst>
                                            <p:cond delay="0"/>
                                          </p:stCondLst>
                                        </p:cTn>
                                        <p:tgtEl>
                                          <p:spTgt spid="57386"/>
                                        </p:tgtEl>
                                        <p:attrNameLst>
                                          <p:attrName>style.visibility</p:attrName>
                                        </p:attrNameLst>
                                      </p:cBhvr>
                                      <p:to>
                                        <p:strVal val="visible"/>
                                      </p:to>
                                    </p:set>
                                    <p:animEffect filter="wipe(left)">
                                      <p:cBhvr>
                                        <p:cTn id="30" dur="3000"/>
                                        <p:tgtEl>
                                          <p:spTgt spid="57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2" grpId="0" bldLvl="0"/>
      <p:bldP spid="57386" grpId="0" bldLvl="0" animBg="1"/>
      <p:bldP spid="57387"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73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7378"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57379" name="组合 57378"/>
          <p:cNvGrpSpPr/>
          <p:nvPr/>
        </p:nvGrpSpPr>
        <p:grpSpPr>
          <a:xfrm>
            <a:off x="1883410" y="512763"/>
            <a:ext cx="539750" cy="539750"/>
            <a:chOff x="0" y="0"/>
            <a:chExt cx="540000" cy="540000"/>
          </a:xfrm>
        </p:grpSpPr>
        <p:sp>
          <p:nvSpPr>
            <p:cNvPr id="5738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738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5738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人际交往的功能</a:t>
            </a:r>
            <a:endParaRPr lang="zh-CN" altLang="en-US" dirty="0">
              <a:ea typeface="宋体" panose="02010600030101010101" pitchFamily="2" charset="-122"/>
            </a:endParaRPr>
          </a:p>
        </p:txBody>
      </p:sp>
      <p:sp>
        <p:nvSpPr>
          <p:cNvPr id="57383"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功能</a:t>
            </a:r>
            <a:endParaRPr lang="zh-CN" altLang="en-US" dirty="0">
              <a:ea typeface="宋体" panose="02010600030101010101" pitchFamily="2" charset="-122"/>
            </a:endParaRPr>
          </a:p>
        </p:txBody>
      </p:sp>
      <p:sp>
        <p:nvSpPr>
          <p:cNvPr id="5738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6" name="矩形 13"/>
          <p:cNvSpPr/>
          <p:nvPr/>
        </p:nvSpPr>
        <p:spPr>
          <a:xfrm>
            <a:off x="6593523" y="5372259"/>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ctr"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三、自我中心型</a:t>
            </a:r>
            <a:endParaRPr lang="en-US" altLang="x-none" dirty="0">
              <a:ea typeface="宋体" panose="02010600030101010101" pitchFamily="2" charset="-122"/>
            </a:endParaRPr>
          </a:p>
        </p:txBody>
      </p:sp>
      <p:pic>
        <p:nvPicPr>
          <p:cNvPr id="57388" name="图片 16" descr="C:\Users\cxy\Desktop\中职-《心理健康》\图\p29632732.jpgp29632732"/>
          <p:cNvPicPr>
            <a:picLocks noChangeAspect="1"/>
          </p:cNvPicPr>
          <p:nvPr/>
        </p:nvPicPr>
        <p:blipFill>
          <a:blip r:embed="rId2"/>
          <a:srcRect/>
          <a:stretch>
            <a:fillRect/>
          </a:stretch>
        </p:blipFill>
        <p:spPr>
          <a:xfrm>
            <a:off x="1847215" y="2136775"/>
            <a:ext cx="4314190" cy="2876550"/>
          </a:xfrm>
          <a:prstGeom prst="rect">
            <a:avLst/>
          </a:prstGeom>
          <a:noFill/>
          <a:ln w="9525">
            <a:noFill/>
          </a:ln>
        </p:spPr>
      </p:pic>
      <p:sp>
        <p:nvSpPr>
          <p:cNvPr id="57387" name="矩形 15"/>
          <p:cNvSpPr/>
          <p:nvPr/>
        </p:nvSpPr>
        <p:spPr>
          <a:xfrm>
            <a:off x="6452870" y="1927860"/>
            <a:ext cx="3889375" cy="3085465"/>
          </a:xfrm>
          <a:prstGeom prst="rect">
            <a:avLst/>
          </a:prstGeom>
          <a:noFill/>
          <a:ln w="9525">
            <a:noFill/>
          </a:ln>
        </p:spPr>
        <p:txBody>
          <a:bodyPr wrap="square">
            <a:spAutoFit/>
          </a:bodyPr>
          <a:p>
            <a:pPr marL="0" lvl="0" indent="414655">
              <a:lnSpc>
                <a:spcPct val="135000"/>
              </a:lnSpc>
              <a:spcBef>
                <a:spcPts val="200"/>
              </a:spcBef>
              <a:spcAft>
                <a:spcPts val="65"/>
              </a:spcAft>
            </a:pPr>
            <a:r>
              <a:rPr sz="1600" dirty="0">
                <a:solidFill>
                  <a:srgbClr val="A6A6A6"/>
                </a:solidFill>
                <a:latin typeface="微软雅黑" panose="020B0503020204020204" charset="-122"/>
                <a:ea typeface="微软雅黑" panose="020B0503020204020204" charset="-122"/>
                <a:sym typeface="微软雅黑" panose="020B0503020204020204" charset="-122"/>
              </a:rPr>
              <a:t> 这类交往模式最突出的特点在于“我”字优先，处处以自我为首要考虑，忽视他人感受。</a:t>
            </a:r>
            <a:endParaRPr sz="1600" dirty="0">
              <a:solidFill>
                <a:srgbClr val="A6A6A6"/>
              </a:solidFill>
              <a:latin typeface="微软雅黑" panose="020B0503020204020204" charset="-122"/>
              <a:ea typeface="微软雅黑" panose="020B0503020204020204" charset="-122"/>
              <a:sym typeface="微软雅黑" panose="020B0503020204020204" charset="-122"/>
            </a:endParaRPr>
          </a:p>
          <a:p>
            <a:pPr marL="0" lvl="0" indent="414655">
              <a:lnSpc>
                <a:spcPct val="135000"/>
              </a:lnSpc>
              <a:spcBef>
                <a:spcPts val="200"/>
              </a:spcBef>
              <a:spcAft>
                <a:spcPts val="65"/>
              </a:spcAft>
            </a:pPr>
            <a:r>
              <a:rPr sz="1600" dirty="0">
                <a:solidFill>
                  <a:srgbClr val="A6A6A6"/>
                </a:solidFill>
                <a:latin typeface="微软雅黑" panose="020B0503020204020204" charset="-122"/>
                <a:ea typeface="微软雅黑" panose="020B0503020204020204" charset="-122"/>
                <a:sym typeface="微软雅黑" panose="020B0503020204020204" charset="-122"/>
              </a:rPr>
              <a:t>或是理想主义交友方式，不满意对方一些无关紧要的生活细节，而拒绝与对方交往，拘泥于“酒逢知己千杯少，话不投机半句多”的传统交往习惯。自我中心型的交往方式最易导致孤立、不受欢迎的局面。</a:t>
            </a:r>
            <a:endParaRPr lang="zh-CN" altLang="en-US" dirty="0">
              <a:ea typeface="宋体" panose="02010600030101010101" pitchFamily="2"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7379"/>
                                        </p:tgtEl>
                                        <p:attrNameLst>
                                          <p:attrName>style.visibility</p:attrName>
                                        </p:attrNameLst>
                                      </p:cBhvr>
                                      <p:to>
                                        <p:strVal val="visible"/>
                                      </p:to>
                                    </p:set>
                                    <p:anim calcmode="lin" valueType="num">
                                      <p:cBhvr>
                                        <p:cTn id="7" dur="500" fill="hold"/>
                                        <p:tgtEl>
                                          <p:spTgt spid="57379"/>
                                        </p:tgtEl>
                                        <p:attrNameLst>
                                          <p:attrName>ppt_x</p:attrName>
                                        </p:attrNameLst>
                                      </p:cBhvr>
                                      <p:tavLst>
                                        <p:tav tm="0">
                                          <p:val>
                                            <p:strVal val="#ppt_x"/>
                                          </p:val>
                                        </p:tav>
                                        <p:tav tm="100000">
                                          <p:val>
                                            <p:strVal val="#ppt_x"/>
                                          </p:val>
                                        </p:tav>
                                      </p:tavLst>
                                    </p:anim>
                                    <p:anim calcmode="lin" valueType="num">
                                      <p:cBhvr>
                                        <p:cTn id="8" dur="500" fill="hold"/>
                                        <p:tgtEl>
                                          <p:spTgt spid="5737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7382"/>
                                        </p:tgtEl>
                                        <p:attrNameLst>
                                          <p:attrName>style.visibility</p:attrName>
                                        </p:attrNameLst>
                                      </p:cBhvr>
                                      <p:to>
                                        <p:strVal val="visible"/>
                                      </p:to>
                                    </p:set>
                                    <p:anim calcmode="lin" valueType="num">
                                      <p:cBhvr>
                                        <p:cTn id="11" dur="500" fill="hold"/>
                                        <p:tgtEl>
                                          <p:spTgt spid="57382"/>
                                        </p:tgtEl>
                                        <p:attrNameLst>
                                          <p:attrName>ppt_x</p:attrName>
                                        </p:attrNameLst>
                                      </p:cBhvr>
                                      <p:tavLst>
                                        <p:tav tm="0">
                                          <p:val>
                                            <p:strVal val="#ppt_x"/>
                                          </p:val>
                                        </p:tav>
                                        <p:tav tm="100000">
                                          <p:val>
                                            <p:strVal val="#ppt_x"/>
                                          </p:val>
                                        </p:tav>
                                      </p:tavLst>
                                    </p:anim>
                                    <p:anim calcmode="lin" valueType="num">
                                      <p:cBhvr>
                                        <p:cTn id="12" dur="500" fill="hold"/>
                                        <p:tgtEl>
                                          <p:spTgt spid="5738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7387"/>
                                        </p:tgtEl>
                                        <p:attrNameLst>
                                          <p:attrName>style.visibility</p:attrName>
                                        </p:attrNameLst>
                                      </p:cBhvr>
                                      <p:to>
                                        <p:strVal val="visible"/>
                                      </p:to>
                                    </p:set>
                                    <p:animEffect filter="fade">
                                      <p:cBhvr>
                                        <p:cTn id="17" dur="1000"/>
                                        <p:tgtEl>
                                          <p:spTgt spid="57387"/>
                                        </p:tgtEl>
                                      </p:cBhvr>
                                    </p:animEffect>
                                    <p:anim calcmode="lin" valueType="num">
                                      <p:cBhvr>
                                        <p:cTn id="18" dur="1000" fill="hold"/>
                                        <p:tgtEl>
                                          <p:spTgt spid="57387"/>
                                        </p:tgtEl>
                                        <p:attrNameLst>
                                          <p:attrName>ppt_x</p:attrName>
                                        </p:attrNameLst>
                                      </p:cBhvr>
                                      <p:tavLst>
                                        <p:tav tm="0">
                                          <p:val>
                                            <p:strVal val="#ppt_x"/>
                                          </p:val>
                                        </p:tav>
                                        <p:tav tm="100000">
                                          <p:val>
                                            <p:strVal val="#ppt_x"/>
                                          </p:val>
                                        </p:tav>
                                      </p:tavLst>
                                    </p:anim>
                                    <p:anim calcmode="lin" valueType="num">
                                      <p:cBhvr>
                                        <p:cTn id="19" dur="1000" fill="hold"/>
                                        <p:tgtEl>
                                          <p:spTgt spid="5738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57388"/>
                                        </p:tgtEl>
                                        <p:attrNameLst>
                                          <p:attrName>style.visibility</p:attrName>
                                        </p:attrNameLst>
                                      </p:cBhvr>
                                      <p:to>
                                        <p:strVal val="visible"/>
                                      </p:to>
                                    </p:set>
                                    <p:animEffect filter="fade">
                                      <p:cBhvr>
                                        <p:cTn id="23" dur="1000"/>
                                        <p:tgtEl>
                                          <p:spTgt spid="57388"/>
                                        </p:tgtEl>
                                      </p:cBhvr>
                                    </p:animEffect>
                                    <p:anim calcmode="lin" valueType="num">
                                      <p:cBhvr>
                                        <p:cTn id="24" dur="1000" fill="hold"/>
                                        <p:tgtEl>
                                          <p:spTgt spid="57388"/>
                                        </p:tgtEl>
                                        <p:attrNameLst>
                                          <p:attrName>ppt_x</p:attrName>
                                        </p:attrNameLst>
                                      </p:cBhvr>
                                      <p:tavLst>
                                        <p:tav tm="0">
                                          <p:val>
                                            <p:strVal val="#ppt_x"/>
                                          </p:val>
                                        </p:tav>
                                        <p:tav tm="100000">
                                          <p:val>
                                            <p:strVal val="#ppt_x"/>
                                          </p:val>
                                        </p:tav>
                                      </p:tavLst>
                                    </p:anim>
                                    <p:anim calcmode="lin" valueType="num">
                                      <p:cBhvr>
                                        <p:cTn id="25" dur="1000" fill="hold"/>
                                        <p:tgtEl>
                                          <p:spTgt spid="5738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300"/>
                                  </p:stCondLst>
                                  <p:childTnLst>
                                    <p:set>
                                      <p:cBhvr>
                                        <p:cTn id="29" dur="1" fill="hold">
                                          <p:stCondLst>
                                            <p:cond delay="0"/>
                                          </p:stCondLst>
                                        </p:cTn>
                                        <p:tgtEl>
                                          <p:spTgt spid="57386"/>
                                        </p:tgtEl>
                                        <p:attrNameLst>
                                          <p:attrName>style.visibility</p:attrName>
                                        </p:attrNameLst>
                                      </p:cBhvr>
                                      <p:to>
                                        <p:strVal val="visible"/>
                                      </p:to>
                                    </p:set>
                                    <p:animEffect filter="wipe(left)">
                                      <p:cBhvr>
                                        <p:cTn id="30" dur="3000"/>
                                        <p:tgtEl>
                                          <p:spTgt spid="57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2" grpId="0" bldLvl="0"/>
      <p:bldP spid="57386" grpId="0" bldLvl="0" animBg="1"/>
      <p:bldP spid="57387"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矩形 2"/>
          <p:cNvSpPr/>
          <p:nvPr/>
        </p:nvSpPr>
        <p:spPr>
          <a:xfrm>
            <a:off x="1846898" y="1123950"/>
            <a:ext cx="10344150" cy="4826000"/>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7350" name="直接连接符 5"/>
          <p:cNvSpPr/>
          <p:nvPr/>
        </p:nvSpPr>
        <p:spPr>
          <a:xfrm>
            <a:off x="10960735" y="625475"/>
            <a:ext cx="0" cy="261938"/>
          </a:xfrm>
          <a:prstGeom prst="line">
            <a:avLst/>
          </a:prstGeom>
          <a:ln w="9525" cap="flat" cmpd="sng">
            <a:solidFill>
              <a:srgbClr val="BFBFBF"/>
            </a:solidFill>
            <a:prstDash val="solid"/>
            <a:headEnd type="none" w="med" len="med"/>
            <a:tailEnd type="none" w="med" len="med"/>
          </a:ln>
        </p:spPr>
      </p:sp>
      <p:pic>
        <p:nvPicPr>
          <p:cNvPr id="57378" name="Picture 2" descr="D:\Teliss_Tong\Copy\定期备份\工作备份\！PPT图片及版面资源\06-PPT精选插图\12-标签\绿色上角.png"/>
          <p:cNvPicPr>
            <a:picLocks noChangeAspect="1"/>
          </p:cNvPicPr>
          <p:nvPr/>
        </p:nvPicPr>
        <p:blipFill>
          <a:blip r:embed="rId1"/>
          <a:stretch>
            <a:fillRect/>
          </a:stretch>
        </p:blipFill>
        <p:spPr>
          <a:xfrm>
            <a:off x="10270173" y="1031875"/>
            <a:ext cx="1514475" cy="414338"/>
          </a:xfrm>
          <a:prstGeom prst="rect">
            <a:avLst/>
          </a:prstGeom>
          <a:noFill/>
          <a:ln w="9525">
            <a:noFill/>
          </a:ln>
        </p:spPr>
      </p:pic>
      <p:grpSp>
        <p:nvGrpSpPr>
          <p:cNvPr id="57379" name="组合 57378"/>
          <p:cNvGrpSpPr/>
          <p:nvPr/>
        </p:nvGrpSpPr>
        <p:grpSpPr>
          <a:xfrm>
            <a:off x="1883410" y="512763"/>
            <a:ext cx="539750" cy="539750"/>
            <a:chOff x="0" y="0"/>
            <a:chExt cx="540000" cy="540000"/>
          </a:xfrm>
        </p:grpSpPr>
        <p:sp>
          <p:nvSpPr>
            <p:cNvPr id="57380" name="椭圆 92"/>
            <p:cNvSpPr/>
            <p:nvPr/>
          </p:nvSpPr>
          <p:spPr>
            <a:xfrm>
              <a:off x="0" y="0"/>
              <a:ext cx="540000" cy="540000"/>
            </a:xfrm>
            <a:prstGeom prst="ellipse">
              <a:avLst/>
            </a:prstGeom>
            <a:solidFill>
              <a:srgbClr val="9BBB59"/>
            </a:solidFill>
            <a:ln w="25400">
              <a:noFill/>
            </a:ln>
          </p:spPr>
          <p:txBody>
            <a:bodyPr anchor="ctr"/>
            <a:p>
              <a:pPr lvl="0" fontAlgn="base">
                <a:lnSpc>
                  <a:spcPct val="100000"/>
                </a:lnSpc>
                <a:spcBef>
                  <a:spcPct val="0"/>
                </a:spcBef>
                <a:spcAft>
                  <a:spcPct val="0"/>
                </a:spcAft>
              </a:pPr>
              <a:endParaRPr sz="160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57381" name="TextBox 93"/>
            <p:cNvSpPr/>
            <p:nvPr/>
          </p:nvSpPr>
          <p:spPr>
            <a:xfrm>
              <a:off x="0" y="39167"/>
              <a:ext cx="522212" cy="486635"/>
            </a:xfrm>
            <a:prstGeom prst="rect">
              <a:avLst/>
            </a:prstGeom>
            <a:noFill/>
            <a:ln w="9525">
              <a:noFill/>
            </a:ln>
          </p:spPr>
          <p:txBody>
            <a:bodyPr wrap="none">
              <a:spAutoFit/>
            </a:bodyPr>
            <a:p>
              <a:pPr lvl="0">
                <a:lnSpc>
                  <a:spcPct val="100000"/>
                </a:lnSpc>
              </a:pPr>
              <a:r>
                <a:rPr lang="en-US" altLang="x-none" sz="2400" dirty="0">
                  <a:solidFill>
                    <a:schemeClr val="bg1"/>
                  </a:solidFill>
                  <a:latin typeface="Arial Unicode MS" panose="020B0604020202020204" pitchFamily="2" charset="-122"/>
                  <a:ea typeface="Arial Unicode MS" panose="020B0604020202020204" pitchFamily="2" charset="-122"/>
                  <a:sym typeface="Arial Unicode MS" panose="020B0604020202020204" pitchFamily="2" charset="-122"/>
                </a:rPr>
                <a:t>01</a:t>
              </a:r>
              <a:endParaRPr lang="zh-CN" altLang="en-US" dirty="0">
                <a:ea typeface="宋体" panose="02010600030101010101" pitchFamily="2" charset="-122"/>
              </a:endParaRPr>
            </a:p>
          </p:txBody>
        </p:sp>
      </p:grpSp>
      <p:sp>
        <p:nvSpPr>
          <p:cNvPr id="57382" name="TextBox 12"/>
          <p:cNvSpPr/>
          <p:nvPr/>
        </p:nvSpPr>
        <p:spPr>
          <a:xfrm>
            <a:off x="2712085" y="552450"/>
            <a:ext cx="2951163" cy="483235"/>
          </a:xfrm>
          <a:prstGeom prst="rect">
            <a:avLst/>
          </a:prstGeom>
          <a:noFill/>
          <a:ln w="9525">
            <a:noFill/>
          </a:ln>
        </p:spPr>
        <p:txBody>
          <a:bodyPr wrap="square" lIns="0">
            <a:spAutoFit/>
          </a:bodyPr>
          <a:p>
            <a:pPr lvl="0">
              <a:lnSpc>
                <a:spcPct val="100000"/>
              </a:lnSpc>
            </a:pPr>
            <a:r>
              <a:rPr lang="zh-CN" altLang="en-US" sz="2400" b="1" dirty="0">
                <a:solidFill>
                  <a:srgbClr val="9BBB59"/>
                </a:solidFill>
                <a:latin typeface="微软雅黑" panose="020B0503020204020204" charset="-122"/>
                <a:ea typeface="微软雅黑" panose="020B0503020204020204" charset="-122"/>
                <a:sym typeface="微软雅黑" panose="020B0503020204020204" charset="-122"/>
              </a:rPr>
              <a:t>人际交往的功能</a:t>
            </a:r>
            <a:endParaRPr lang="zh-CN" altLang="en-US" dirty="0">
              <a:ea typeface="宋体" panose="02010600030101010101" pitchFamily="2" charset="-122"/>
            </a:endParaRPr>
          </a:p>
        </p:txBody>
      </p:sp>
      <p:sp>
        <p:nvSpPr>
          <p:cNvPr id="57383" name="TextBox 25"/>
          <p:cNvSpPr/>
          <p:nvPr/>
        </p:nvSpPr>
        <p:spPr>
          <a:xfrm>
            <a:off x="10703560" y="1052513"/>
            <a:ext cx="640080" cy="384810"/>
          </a:xfrm>
          <a:prstGeom prst="rect">
            <a:avLst/>
          </a:prstGeom>
          <a:noFill/>
          <a:ln w="9525">
            <a:noFill/>
          </a:ln>
        </p:spPr>
        <p:txBody>
          <a:bodyPr wrap="none">
            <a:spAutoFit/>
          </a:bodyPr>
          <a:p>
            <a:pPr lvl="0">
              <a:lnSpc>
                <a:spcPct val="100000"/>
              </a:lnSpc>
            </a:pPr>
            <a:r>
              <a:rPr lang="zh-CN" altLang="en-US" dirty="0">
                <a:solidFill>
                  <a:schemeClr val="bg1"/>
                </a:solidFill>
                <a:latin typeface="微软雅黑" panose="020B0503020204020204" charset="-122"/>
                <a:ea typeface="微软雅黑" panose="020B0503020204020204" charset="-122"/>
                <a:sym typeface="微软雅黑" panose="020B0503020204020204" charset="-122"/>
              </a:rPr>
              <a:t>功能</a:t>
            </a:r>
            <a:endParaRPr lang="zh-CN" altLang="en-US" dirty="0">
              <a:ea typeface="宋体" panose="02010600030101010101" pitchFamily="2" charset="-122"/>
            </a:endParaRPr>
          </a:p>
        </p:txBody>
      </p:sp>
      <p:sp>
        <p:nvSpPr>
          <p:cNvPr id="57384"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5" name="TextBox 81"/>
          <p:cNvSpPr/>
          <p:nvPr/>
        </p:nvSpPr>
        <p:spPr>
          <a:xfrm>
            <a:off x="6769735" y="5256213"/>
            <a:ext cx="309880" cy="368300"/>
          </a:xfrm>
          <a:prstGeom prst="rect">
            <a:avLst/>
          </a:prstGeom>
          <a:noFill/>
          <a:ln w="9525">
            <a:noFill/>
          </a:ln>
        </p:spPr>
        <p:txBody>
          <a:bodyPr wrap="none">
            <a:spAutoFit/>
          </a:bodyPr>
          <a:p>
            <a:pPr lvl="0">
              <a:lnSpc>
                <a:spcPct val="100000"/>
              </a:lnSpc>
            </a:pPr>
            <a:endParaRPr>
              <a:solidFill>
                <a:srgbClr val="000000"/>
              </a:solidFill>
              <a:ea typeface="微软雅黑" panose="020B0503020204020204" charset="-122"/>
            </a:endParaRPr>
          </a:p>
        </p:txBody>
      </p:sp>
      <p:sp>
        <p:nvSpPr>
          <p:cNvPr id="57386" name="矩形 13"/>
          <p:cNvSpPr/>
          <p:nvPr/>
        </p:nvSpPr>
        <p:spPr>
          <a:xfrm>
            <a:off x="6593523" y="5372259"/>
            <a:ext cx="3606800" cy="502920"/>
          </a:xfrm>
          <a:prstGeom prst="rect">
            <a:avLst/>
          </a:prstGeom>
          <a:solidFill>
            <a:srgbClr val="92D050"/>
          </a:solidFill>
          <a:ln w="3175" cap="flat" cmpd="sng">
            <a:solidFill>
              <a:schemeClr val="bg1"/>
            </a:solidFill>
            <a:prstDash val="solid"/>
            <a:miter/>
            <a:headEnd type="none" w="med" len="med"/>
            <a:tailEnd type="none" w="med" len="med"/>
          </a:ln>
        </p:spPr>
        <p:txBody>
          <a:bodyPr wrap="square" anchor="ctr">
            <a:spAutoFit/>
          </a:bodyPr>
          <a:p>
            <a:pPr lvl="0" algn="ctr" fontAlgn="base">
              <a:lnSpc>
                <a:spcPct val="150000"/>
              </a:lnSpc>
              <a:spcBef>
                <a:spcPct val="0"/>
              </a:spcBef>
              <a:spcAft>
                <a:spcPct val="0"/>
              </a:spcAft>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四、自我封闭型</a:t>
            </a:r>
            <a:endParaRPr lang="en-US" altLang="x-none" dirty="0">
              <a:ea typeface="宋体" panose="02010600030101010101" pitchFamily="2" charset="-122"/>
            </a:endParaRPr>
          </a:p>
        </p:txBody>
      </p:sp>
      <p:pic>
        <p:nvPicPr>
          <p:cNvPr id="57388" name="图片 16" descr="C:\Users\cxy\Desktop\中职-《心理健康》\图\p29632732.jpgp29632732"/>
          <p:cNvPicPr>
            <a:picLocks noChangeAspect="1"/>
          </p:cNvPicPr>
          <p:nvPr/>
        </p:nvPicPr>
        <p:blipFill>
          <a:blip r:embed="rId2"/>
          <a:srcRect/>
          <a:stretch>
            <a:fillRect/>
          </a:stretch>
        </p:blipFill>
        <p:spPr>
          <a:xfrm>
            <a:off x="1847215" y="2136775"/>
            <a:ext cx="4314190" cy="2876550"/>
          </a:xfrm>
          <a:prstGeom prst="rect">
            <a:avLst/>
          </a:prstGeom>
          <a:noFill/>
          <a:ln w="9525">
            <a:noFill/>
          </a:ln>
        </p:spPr>
      </p:pic>
      <p:sp>
        <p:nvSpPr>
          <p:cNvPr id="57387" name="矩形 15"/>
          <p:cNvSpPr/>
          <p:nvPr/>
        </p:nvSpPr>
        <p:spPr>
          <a:xfrm>
            <a:off x="6452870" y="1574165"/>
            <a:ext cx="3889375" cy="3709670"/>
          </a:xfrm>
          <a:prstGeom prst="rect">
            <a:avLst/>
          </a:prstGeom>
          <a:noFill/>
          <a:ln w="9525">
            <a:noFill/>
          </a:ln>
        </p:spPr>
        <p:txBody>
          <a:bodyPr wrap="square">
            <a:spAutoFit/>
          </a:bodyPr>
          <a:p>
            <a:pPr marL="0" lvl="0" indent="414655">
              <a:lnSpc>
                <a:spcPct val="135000"/>
              </a:lnSpc>
              <a:spcBef>
                <a:spcPts val="200"/>
              </a:spcBef>
              <a:spcAft>
                <a:spcPts val="65"/>
              </a:spcAft>
            </a:pPr>
            <a:r>
              <a:rPr sz="1600" dirty="0">
                <a:solidFill>
                  <a:srgbClr val="A6A6A6"/>
                </a:solidFill>
                <a:latin typeface="微软雅黑" panose="020B0503020204020204" charset="-122"/>
                <a:ea typeface="微软雅黑" panose="020B0503020204020204" charset="-122"/>
                <a:sym typeface="微软雅黑" panose="020B0503020204020204" charset="-122"/>
              </a:rPr>
              <a:t>自我封闭型的交往方式主要有以下几种情况：一是性格原因。内向孤僻，不愿与他人交往，喜欢独来独去，不合群。或是害羞胆怯，或是不够自信，或是不懂与人相处，不敢主动跟人攀谈，不敢与同学主动交往，有些只愿意与自己合得来的人交往；二是独立意识过强。这类人“事事不愿求人”，或认为“人生得一知己足矣”。三是否定友谊。认为“人心难测，朋友难交”，怀疑人与人之间是否会有真正的友谊。</a:t>
            </a:r>
            <a:endParaRPr sz="1600" dirty="0">
              <a:solidFill>
                <a:srgbClr val="A6A6A6"/>
              </a:solidFill>
              <a:latin typeface="微软雅黑" panose="020B0503020204020204" charset="-122"/>
              <a:ea typeface="微软雅黑" panose="020B0503020204020204" charset="-122"/>
              <a:sym typeface="微软雅黑" panose="020B0503020204020204" charset="-122"/>
            </a:endParaRPr>
          </a:p>
        </p:txBody>
      </p:sp>
      <p:sp>
        <p:nvSpPr>
          <p:cNvPr id="15367" name="标题 1"/>
          <p:cNvSpPr/>
          <p:nvPr/>
        </p:nvSpPr>
        <p:spPr>
          <a:xfrm>
            <a:off x="8598535" y="525939"/>
            <a:ext cx="2330450" cy="461010"/>
          </a:xfrm>
          <a:prstGeom prst="rect">
            <a:avLst/>
          </a:prstGeom>
          <a:noFill/>
          <a:ln w="9525">
            <a:noFill/>
          </a:ln>
        </p:spPr>
        <p:txBody>
          <a:bodyPr anchor="ctr" anchorCtr="0">
            <a:normAutofit/>
          </a:bodyPr>
          <a:p>
            <a:pPr lvl="0" algn="r">
              <a:lnSpc>
                <a:spcPct val="100000"/>
              </a:lnSpc>
            </a:pPr>
            <a:r>
              <a:rPr lang="zh-CN" altLang="en-US" sz="1400">
                <a:solidFill>
                  <a:srgbClr val="7BC143"/>
                </a:solidFill>
                <a:latin typeface="微软雅黑" panose="020B0503020204020204" charset="-122"/>
                <a:ea typeface="微软雅黑" panose="020B0503020204020204" charset="-122"/>
                <a:sym typeface="宋体" panose="02010600030101010101" pitchFamily="2" charset="-122"/>
              </a:rPr>
              <a:t>正文</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 </a:t>
            </a:r>
            <a:r>
              <a:rPr lang="en-US" altLang="zh-CN" sz="1400" baseline="0">
                <a:solidFill>
                  <a:srgbClr val="7BC143"/>
                </a:solidFill>
                <a:latin typeface="微软雅黑" panose="020B0503020204020204" charset="-122"/>
                <a:ea typeface="微软雅黑" panose="020B0503020204020204" charset="-122"/>
                <a:sym typeface="Calibri" panose="020F0502020204030204" charset="0"/>
              </a:rPr>
              <a:t>. </a:t>
            </a:r>
            <a:r>
              <a:rPr lang="zh-CN" altLang="en-US" sz="1400" baseline="0">
                <a:solidFill>
                  <a:srgbClr val="7BC143"/>
                </a:solidFill>
                <a:latin typeface="微软雅黑" panose="020B0503020204020204" charset="-122"/>
                <a:ea typeface="微软雅黑" panose="020B0503020204020204" charset="-122"/>
                <a:sym typeface="Calibri" panose="020F0502020204030204" charset="0"/>
              </a:rPr>
              <a:t>学习单元六</a:t>
            </a:r>
            <a:endParaRPr lang="zh-CN" altLang="en-US" sz="1400" baseline="0">
              <a:solidFill>
                <a:srgbClr val="7BC143"/>
              </a:solidFill>
              <a:latin typeface="微软雅黑" panose="020B0503020204020204" charset="-122"/>
              <a:ea typeface="微软雅黑" panose="020B0503020204020204" charset="-122"/>
              <a:sym typeface="Calibri" panose="020F0502020204030204" charset="0"/>
            </a:endParaRPr>
          </a:p>
        </p:txBody>
      </p:sp>
      <p:grpSp>
        <p:nvGrpSpPr>
          <p:cNvPr id="31" name="组合 30"/>
          <p:cNvGrpSpPr/>
          <p:nvPr/>
        </p:nvGrpSpPr>
        <p:grpSpPr>
          <a:xfrm>
            <a:off x="-92710" y="1123950"/>
            <a:ext cx="1868170" cy="4824730"/>
            <a:chOff x="-146" y="1770"/>
            <a:chExt cx="2942" cy="7598"/>
          </a:xfrm>
        </p:grpSpPr>
        <p:sp>
          <p:nvSpPr>
            <p:cNvPr id="5122" name="矩形 6"/>
            <p:cNvSpPr/>
            <p:nvPr/>
          </p:nvSpPr>
          <p:spPr>
            <a:xfrm>
              <a:off x="1" y="1770"/>
              <a:ext cx="2680" cy="7599"/>
            </a:xfrm>
            <a:prstGeom prst="rect">
              <a:avLst/>
            </a:prstGeom>
            <a:solidFill>
              <a:srgbClr val="F9F9F9"/>
            </a:solidFill>
            <a:ln w="9525" cap="flat" cmpd="sng">
              <a:solidFill>
                <a:srgbClr val="E2E2E2"/>
              </a:solidFill>
              <a:prstDash val="solid"/>
              <a:miter/>
              <a:headEnd type="none" w="med" len="med"/>
              <a:tailEnd type="none" w="med" len="med"/>
            </a:ln>
          </p:spPr>
          <p:txBody>
            <a:bodyPr anchor="ctr"/>
            <a:p>
              <a:pPr lvl="0">
                <a:lnSpc>
                  <a:spcPct val="100000"/>
                </a:lnSpc>
              </a:pP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矩形 19"/>
            <p:cNvSpPr/>
            <p:nvPr/>
          </p:nvSpPr>
          <p:spPr>
            <a:xfrm>
              <a:off x="818" y="2723"/>
              <a:ext cx="1863" cy="595"/>
            </a:xfrm>
            <a:prstGeom prst="rect">
              <a:avLst/>
            </a:prstGeom>
            <a:solidFill>
              <a:srgbClr val="9BBB59"/>
            </a:solidFill>
            <a:ln w="25400">
              <a:noFill/>
            </a:ln>
          </p:spPr>
          <p:txBody>
            <a:bodyPr anchor="ctr"/>
            <a:p>
              <a:pPr lvl="0">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 name="组合 5"/>
            <p:cNvGrpSpPr/>
            <p:nvPr/>
          </p:nvGrpSpPr>
          <p:grpSpPr>
            <a:xfrm>
              <a:off x="-145" y="2607"/>
              <a:ext cx="2941" cy="816"/>
              <a:chOff x="-146" y="2607"/>
              <a:chExt cx="2941" cy="816"/>
            </a:xfrm>
          </p:grpSpPr>
          <p:sp>
            <p:nvSpPr>
              <p:cNvPr id="5155" name="矩形 33"/>
              <p:cNvSpPr/>
              <p:nvPr/>
            </p:nvSpPr>
            <p:spPr>
              <a:xfrm>
                <a:off x="3" y="2654"/>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56" name="TextBox 34"/>
              <p:cNvSpPr/>
              <p:nvPr/>
            </p:nvSpPr>
            <p:spPr>
              <a:xfrm>
                <a:off x="-146" y="260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06</a:t>
                </a:r>
                <a:endParaRPr lang="zh-CN" altLang="en-US" dirty="0">
                  <a:ea typeface="宋体" panose="02010600030101010101" pitchFamily="2" charset="-122"/>
                </a:endParaRPr>
              </a:p>
            </p:txBody>
          </p:sp>
          <p:sp>
            <p:nvSpPr>
              <p:cNvPr id="5157" name="TextBox 35">
                <a:hlinkClick r:id="rId3" action="ppaction://hlinksldjump"/>
              </p:cNvPr>
              <p:cNvSpPr/>
              <p:nvPr/>
            </p:nvSpPr>
            <p:spPr>
              <a:xfrm>
                <a:off x="663" y="2712"/>
                <a:ext cx="2132" cy="606"/>
              </a:xfrm>
              <a:prstGeom prst="rect">
                <a:avLst/>
              </a:prstGeom>
              <a:noFill/>
              <a:ln w="9525">
                <a:noFill/>
              </a:ln>
            </p:spPr>
            <p:txBody>
              <a:bodyPr wrap="square">
                <a:spAutoFit/>
              </a:bodyPr>
              <a:p>
                <a:pPr lvl="0">
                  <a:lnSpc>
                    <a:spcPct val="100000"/>
                  </a:lnSpc>
                </a:pPr>
                <a:r>
                  <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rPr>
                  <a:t>学习单元六</a:t>
                </a:r>
                <a:endParaRPr lang="zh-CN" altLang="en-US"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144" y="3890"/>
              <a:ext cx="2940" cy="816"/>
              <a:chOff x="-145" y="3833"/>
              <a:chExt cx="2940" cy="816"/>
            </a:xfrm>
          </p:grpSpPr>
          <p:sp>
            <p:nvSpPr>
              <p:cNvPr id="5159" name="矩形 72"/>
              <p:cNvSpPr/>
              <p:nvPr/>
            </p:nvSpPr>
            <p:spPr>
              <a:xfrm>
                <a:off x="3" y="3880"/>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0" name="TextBox 73"/>
              <p:cNvSpPr/>
              <p:nvPr/>
            </p:nvSpPr>
            <p:spPr>
              <a:xfrm>
                <a:off x="-145" y="3833"/>
                <a:ext cx="961"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07</a:t>
                </a:r>
                <a:endParaRPr lang="zh-CN" altLang="en-US" dirty="0">
                  <a:ea typeface="宋体" panose="02010600030101010101" pitchFamily="2" charset="-122"/>
                </a:endParaRPr>
              </a:p>
            </p:txBody>
          </p:sp>
          <p:sp>
            <p:nvSpPr>
              <p:cNvPr id="5161" name="TextBox 74">
                <a:hlinkClick r:id="rId3" action="ppaction://hlinksldjump"/>
              </p:cNvPr>
              <p:cNvSpPr/>
              <p:nvPr/>
            </p:nvSpPr>
            <p:spPr>
              <a:xfrm>
                <a:off x="663" y="3938"/>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学习单元七</a:t>
                </a:r>
                <a:endParaRPr lang="zh-CN" altLang="en-US" dirty="0">
                  <a:ea typeface="宋体" panose="02010600030101010101" pitchFamily="2" charset="-122"/>
                </a:endParaRPr>
              </a:p>
            </p:txBody>
          </p:sp>
        </p:grpSp>
        <p:grpSp>
          <p:nvGrpSpPr>
            <p:cNvPr id="3" name="组合 2"/>
            <p:cNvGrpSpPr/>
            <p:nvPr/>
          </p:nvGrpSpPr>
          <p:grpSpPr>
            <a:xfrm>
              <a:off x="-144" y="5173"/>
              <a:ext cx="2940" cy="816"/>
              <a:chOff x="-145" y="5130"/>
              <a:chExt cx="2940" cy="816"/>
            </a:xfrm>
          </p:grpSpPr>
          <p:sp>
            <p:nvSpPr>
              <p:cNvPr id="5163" name="矩形 76"/>
              <p:cNvSpPr/>
              <p:nvPr/>
            </p:nvSpPr>
            <p:spPr>
              <a:xfrm>
                <a:off x="3" y="5177"/>
                <a:ext cx="659"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4" name="TextBox 77"/>
              <p:cNvSpPr/>
              <p:nvPr/>
            </p:nvSpPr>
            <p:spPr>
              <a:xfrm>
                <a:off x="-145" y="5130"/>
                <a:ext cx="960"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08</a:t>
                </a:r>
                <a:endParaRPr lang="zh-CN" altLang="en-US" dirty="0">
                  <a:ea typeface="宋体" panose="02010600030101010101" pitchFamily="2" charset="-122"/>
                </a:endParaRPr>
              </a:p>
            </p:txBody>
          </p:sp>
          <p:sp>
            <p:nvSpPr>
              <p:cNvPr id="5165" name="TextBox 78">
                <a:hlinkClick r:id="rId3" action="ppaction://hlinksldjump"/>
              </p:cNvPr>
              <p:cNvSpPr/>
              <p:nvPr/>
            </p:nvSpPr>
            <p:spPr>
              <a:xfrm>
                <a:off x="663" y="5235"/>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学习单元八</a:t>
                </a:r>
                <a:endParaRPr lang="zh-CN" altLang="en-US" dirty="0">
                  <a:ea typeface="宋体" panose="02010600030101010101" pitchFamily="2" charset="-122"/>
                </a:endParaRPr>
              </a:p>
            </p:txBody>
          </p:sp>
        </p:grpSp>
        <p:grpSp>
          <p:nvGrpSpPr>
            <p:cNvPr id="7" name="组合 6"/>
            <p:cNvGrpSpPr/>
            <p:nvPr/>
          </p:nvGrpSpPr>
          <p:grpSpPr>
            <a:xfrm>
              <a:off x="-146" y="6456"/>
              <a:ext cx="2942" cy="816"/>
              <a:chOff x="-147" y="6427"/>
              <a:chExt cx="2942" cy="816"/>
            </a:xfrm>
          </p:grpSpPr>
          <p:sp>
            <p:nvSpPr>
              <p:cNvPr id="5167" name="矩形 80"/>
              <p:cNvSpPr/>
              <p:nvPr/>
            </p:nvSpPr>
            <p:spPr>
              <a:xfrm>
                <a:off x="3" y="647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68" name="TextBox 81"/>
              <p:cNvSpPr/>
              <p:nvPr/>
            </p:nvSpPr>
            <p:spPr>
              <a:xfrm>
                <a:off x="-147" y="6427"/>
                <a:ext cx="962"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0</a:t>
                </a:r>
                <a:r>
                  <a:rPr lang="en-US" sz="2800" b="1" dirty="0">
                    <a:solidFill>
                      <a:srgbClr val="F2F2F2"/>
                    </a:solidFill>
                    <a:latin typeface="Bradley Hand ITC" pitchFamily="2" charset="0"/>
                    <a:ea typeface="楷体_GB2312" panose="02010609030101010101" pitchFamily="1" charset="-122"/>
                    <a:sym typeface="Bradley Hand ITC" pitchFamily="2" charset="0"/>
                  </a:rPr>
                  <a:t>9</a:t>
                </a:r>
                <a:endParaRPr lang="en-US" dirty="0">
                  <a:ea typeface="宋体" panose="02010600030101010101" pitchFamily="2" charset="-122"/>
                </a:endParaRPr>
              </a:p>
            </p:txBody>
          </p:sp>
          <p:sp>
            <p:nvSpPr>
              <p:cNvPr id="5169" name="TextBox 82">
                <a:hlinkClick r:id="rId3" action="ppaction://hlinksldjump"/>
              </p:cNvPr>
              <p:cNvSpPr/>
              <p:nvPr/>
            </p:nvSpPr>
            <p:spPr>
              <a:xfrm>
                <a:off x="663" y="653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学习单元九</a:t>
                </a:r>
                <a:endParaRPr lang="zh-CN" altLang="en-US" dirty="0">
                  <a:ea typeface="宋体" panose="02010600030101010101" pitchFamily="2" charset="-122"/>
                </a:endParaRPr>
              </a:p>
            </p:txBody>
          </p:sp>
        </p:grpSp>
        <p:grpSp>
          <p:nvGrpSpPr>
            <p:cNvPr id="8" name="组合 7"/>
            <p:cNvGrpSpPr/>
            <p:nvPr/>
          </p:nvGrpSpPr>
          <p:grpSpPr>
            <a:xfrm>
              <a:off x="-146" y="7739"/>
              <a:ext cx="2942" cy="816"/>
              <a:chOff x="-147" y="7737"/>
              <a:chExt cx="2942" cy="816"/>
            </a:xfrm>
          </p:grpSpPr>
          <p:sp>
            <p:nvSpPr>
              <p:cNvPr id="5171" name="矩形 84"/>
              <p:cNvSpPr/>
              <p:nvPr/>
            </p:nvSpPr>
            <p:spPr>
              <a:xfrm>
                <a:off x="3" y="7784"/>
                <a:ext cx="660" cy="722"/>
              </a:xfrm>
              <a:prstGeom prst="rect">
                <a:avLst/>
              </a:prstGeom>
              <a:solidFill>
                <a:srgbClr val="9BBB59"/>
              </a:solidFill>
              <a:ln w="25400">
                <a:noFill/>
              </a:ln>
            </p:spPr>
            <p:txBody>
              <a:bodyPr anchor="ctr"/>
              <a:p>
                <a:pPr lvl="0" algn="ctr">
                  <a:lnSpc>
                    <a:spcPct val="100000"/>
                  </a:lnSpc>
                </a:pPr>
                <a:endParaRPr>
                  <a:solidFill>
                    <a:srgbClr val="F2F2F2"/>
                  </a:solidFill>
                  <a:latin typeface="宋体" panose="02010600030101010101" pitchFamily="2" charset="-122"/>
                  <a:ea typeface="宋体" panose="02010600030101010101" pitchFamily="2" charset="-122"/>
                  <a:sym typeface="宋体" panose="02010600030101010101" pitchFamily="2" charset="-122"/>
                </a:endParaRPr>
              </a:p>
            </p:txBody>
          </p:sp>
          <p:sp>
            <p:nvSpPr>
              <p:cNvPr id="5172" name="TextBox 85"/>
              <p:cNvSpPr/>
              <p:nvPr/>
            </p:nvSpPr>
            <p:spPr>
              <a:xfrm>
                <a:off x="-147" y="7737"/>
                <a:ext cx="963" cy="816"/>
              </a:xfrm>
              <a:prstGeom prst="rect">
                <a:avLst/>
              </a:prstGeom>
              <a:noFill/>
              <a:ln w="9525">
                <a:noFill/>
              </a:ln>
            </p:spPr>
            <p:txBody>
              <a:bodyPr wrap="square">
                <a:spAutoFit/>
              </a:bodyPr>
              <a:p>
                <a:pPr lvl="0" algn="ctr">
                  <a:lnSpc>
                    <a:spcPct val="100000"/>
                  </a:lnSpc>
                </a:pPr>
                <a:r>
                  <a:rPr lang="en-US" altLang="x-none" sz="2800" b="1" dirty="0">
                    <a:solidFill>
                      <a:srgbClr val="F2F2F2"/>
                    </a:solidFill>
                    <a:latin typeface="Bradley Hand ITC" pitchFamily="2" charset="0"/>
                    <a:ea typeface="楷体_GB2312" panose="02010609030101010101" pitchFamily="1" charset="-122"/>
                    <a:sym typeface="Bradley Hand ITC" pitchFamily="2" charset="0"/>
                  </a:rPr>
                  <a:t>10</a:t>
                </a:r>
                <a:endParaRPr lang="zh-CN" altLang="en-US" dirty="0">
                  <a:ea typeface="宋体" panose="02010600030101010101" pitchFamily="2" charset="-122"/>
                </a:endParaRPr>
              </a:p>
            </p:txBody>
          </p:sp>
          <p:sp>
            <p:nvSpPr>
              <p:cNvPr id="5173" name="TextBox 86">
                <a:hlinkClick r:id="rId3" action="ppaction://hlinksldjump"/>
              </p:cNvPr>
              <p:cNvSpPr/>
              <p:nvPr/>
            </p:nvSpPr>
            <p:spPr>
              <a:xfrm>
                <a:off x="663" y="7842"/>
                <a:ext cx="2132" cy="606"/>
              </a:xfrm>
              <a:prstGeom prst="rect">
                <a:avLst/>
              </a:prstGeom>
              <a:noFill/>
              <a:ln w="9525">
                <a:noFill/>
              </a:ln>
            </p:spPr>
            <p:txBody>
              <a:bodyPr wrap="square">
                <a:spAutoFit/>
              </a:bodyPr>
              <a:p>
                <a:pPr lvl="0">
                  <a:lnSpc>
                    <a:spcPct val="100000"/>
                  </a:lnSpc>
                </a:pPr>
                <a:r>
                  <a:rPr lang="zh-CN" altLang="en-US" dirty="0">
                    <a:solidFill>
                      <a:srgbClr val="BFBFBF"/>
                    </a:solidFill>
                    <a:latin typeface="微软雅黑" panose="020B0503020204020204" charset="-122"/>
                    <a:ea typeface="微软雅黑" panose="020B0503020204020204" charset="-122"/>
                    <a:sym typeface="微软雅黑" panose="020B0503020204020204" charset="-122"/>
                  </a:rPr>
                  <a:t>学习单元十</a:t>
                </a:r>
                <a:endParaRPr lang="zh-CN" altLang="en-US" dirty="0">
                  <a:ea typeface="宋体" panose="02010600030101010101" pitchFamily="2"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7379"/>
                                        </p:tgtEl>
                                        <p:attrNameLst>
                                          <p:attrName>style.visibility</p:attrName>
                                        </p:attrNameLst>
                                      </p:cBhvr>
                                      <p:to>
                                        <p:strVal val="visible"/>
                                      </p:to>
                                    </p:set>
                                    <p:anim calcmode="lin" valueType="num">
                                      <p:cBhvr>
                                        <p:cTn id="7" dur="500" fill="hold"/>
                                        <p:tgtEl>
                                          <p:spTgt spid="57379"/>
                                        </p:tgtEl>
                                        <p:attrNameLst>
                                          <p:attrName>ppt_x</p:attrName>
                                        </p:attrNameLst>
                                      </p:cBhvr>
                                      <p:tavLst>
                                        <p:tav tm="0">
                                          <p:val>
                                            <p:strVal val="#ppt_x"/>
                                          </p:val>
                                        </p:tav>
                                        <p:tav tm="100000">
                                          <p:val>
                                            <p:strVal val="#ppt_x"/>
                                          </p:val>
                                        </p:tav>
                                      </p:tavLst>
                                    </p:anim>
                                    <p:anim calcmode="lin" valueType="num">
                                      <p:cBhvr>
                                        <p:cTn id="8" dur="500" fill="hold"/>
                                        <p:tgtEl>
                                          <p:spTgt spid="5737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7382"/>
                                        </p:tgtEl>
                                        <p:attrNameLst>
                                          <p:attrName>style.visibility</p:attrName>
                                        </p:attrNameLst>
                                      </p:cBhvr>
                                      <p:to>
                                        <p:strVal val="visible"/>
                                      </p:to>
                                    </p:set>
                                    <p:anim calcmode="lin" valueType="num">
                                      <p:cBhvr>
                                        <p:cTn id="11" dur="500" fill="hold"/>
                                        <p:tgtEl>
                                          <p:spTgt spid="57382"/>
                                        </p:tgtEl>
                                        <p:attrNameLst>
                                          <p:attrName>ppt_x</p:attrName>
                                        </p:attrNameLst>
                                      </p:cBhvr>
                                      <p:tavLst>
                                        <p:tav tm="0">
                                          <p:val>
                                            <p:strVal val="#ppt_x"/>
                                          </p:val>
                                        </p:tav>
                                        <p:tav tm="100000">
                                          <p:val>
                                            <p:strVal val="#ppt_x"/>
                                          </p:val>
                                        </p:tav>
                                      </p:tavLst>
                                    </p:anim>
                                    <p:anim calcmode="lin" valueType="num">
                                      <p:cBhvr>
                                        <p:cTn id="12" dur="500" fill="hold"/>
                                        <p:tgtEl>
                                          <p:spTgt spid="5738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7387"/>
                                        </p:tgtEl>
                                        <p:attrNameLst>
                                          <p:attrName>style.visibility</p:attrName>
                                        </p:attrNameLst>
                                      </p:cBhvr>
                                      <p:to>
                                        <p:strVal val="visible"/>
                                      </p:to>
                                    </p:set>
                                    <p:animEffect filter="fade">
                                      <p:cBhvr>
                                        <p:cTn id="17" dur="1000"/>
                                        <p:tgtEl>
                                          <p:spTgt spid="57387"/>
                                        </p:tgtEl>
                                      </p:cBhvr>
                                    </p:animEffect>
                                    <p:anim calcmode="lin" valueType="num">
                                      <p:cBhvr>
                                        <p:cTn id="18" dur="1000" fill="hold"/>
                                        <p:tgtEl>
                                          <p:spTgt spid="57387"/>
                                        </p:tgtEl>
                                        <p:attrNameLst>
                                          <p:attrName>ppt_x</p:attrName>
                                        </p:attrNameLst>
                                      </p:cBhvr>
                                      <p:tavLst>
                                        <p:tav tm="0">
                                          <p:val>
                                            <p:strVal val="#ppt_x"/>
                                          </p:val>
                                        </p:tav>
                                        <p:tav tm="100000">
                                          <p:val>
                                            <p:strVal val="#ppt_x"/>
                                          </p:val>
                                        </p:tav>
                                      </p:tavLst>
                                    </p:anim>
                                    <p:anim calcmode="lin" valueType="num">
                                      <p:cBhvr>
                                        <p:cTn id="19" dur="1000" fill="hold"/>
                                        <p:tgtEl>
                                          <p:spTgt spid="5738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57388"/>
                                        </p:tgtEl>
                                        <p:attrNameLst>
                                          <p:attrName>style.visibility</p:attrName>
                                        </p:attrNameLst>
                                      </p:cBhvr>
                                      <p:to>
                                        <p:strVal val="visible"/>
                                      </p:to>
                                    </p:set>
                                    <p:animEffect filter="fade">
                                      <p:cBhvr>
                                        <p:cTn id="23" dur="1000"/>
                                        <p:tgtEl>
                                          <p:spTgt spid="57388"/>
                                        </p:tgtEl>
                                      </p:cBhvr>
                                    </p:animEffect>
                                    <p:anim calcmode="lin" valueType="num">
                                      <p:cBhvr>
                                        <p:cTn id="24" dur="1000" fill="hold"/>
                                        <p:tgtEl>
                                          <p:spTgt spid="57388"/>
                                        </p:tgtEl>
                                        <p:attrNameLst>
                                          <p:attrName>ppt_x</p:attrName>
                                        </p:attrNameLst>
                                      </p:cBhvr>
                                      <p:tavLst>
                                        <p:tav tm="0">
                                          <p:val>
                                            <p:strVal val="#ppt_x"/>
                                          </p:val>
                                        </p:tav>
                                        <p:tav tm="100000">
                                          <p:val>
                                            <p:strVal val="#ppt_x"/>
                                          </p:val>
                                        </p:tav>
                                      </p:tavLst>
                                    </p:anim>
                                    <p:anim calcmode="lin" valueType="num">
                                      <p:cBhvr>
                                        <p:cTn id="25" dur="1000" fill="hold"/>
                                        <p:tgtEl>
                                          <p:spTgt spid="5738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300"/>
                                  </p:stCondLst>
                                  <p:childTnLst>
                                    <p:set>
                                      <p:cBhvr>
                                        <p:cTn id="29" dur="1" fill="hold">
                                          <p:stCondLst>
                                            <p:cond delay="0"/>
                                          </p:stCondLst>
                                        </p:cTn>
                                        <p:tgtEl>
                                          <p:spTgt spid="57386"/>
                                        </p:tgtEl>
                                        <p:attrNameLst>
                                          <p:attrName>style.visibility</p:attrName>
                                        </p:attrNameLst>
                                      </p:cBhvr>
                                      <p:to>
                                        <p:strVal val="visible"/>
                                      </p:to>
                                    </p:set>
                                    <p:animEffect filter="wipe(left)">
                                      <p:cBhvr>
                                        <p:cTn id="30" dur="3000"/>
                                        <p:tgtEl>
                                          <p:spTgt spid="57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2" grpId="0" bldLvl="0"/>
      <p:bldP spid="57386" grpId="0" bldLvl="0" animBg="1"/>
      <p:bldP spid="57387" grpId="0" bldLvl="0"/>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30*a*1"/>
  <p:tag name="KSO_WM_UNIT_CLEAR" val="1"/>
  <p:tag name="KSO_WM_UNIT_LAYERLEVEL" val="1"/>
  <p:tag name="KSO_WM_UNIT_VALUE" val="6"/>
  <p:tag name="KSO_WM_UNIT_ISCONTENTSTITLE" val="0"/>
  <p:tag name="KSO_WM_UNIT_HIGHLIGHT" val="0"/>
  <p:tag name="KSO_WM_UNIT_COMPATIBLE" val="0"/>
  <p:tag name="KSO_WM_UNIT_PRESET_TEXT" val="THANKS"/>
</p:tagLst>
</file>

<file path=ppt/tags/tag2.xml><?xml version="1.0" encoding="utf-8"?>
<p:tagLst xmlns:p="http://schemas.openxmlformats.org/presentationml/2006/main">
  <p:tag name="KSO_WM_TEMPLATE_CATEGORY" val="custom"/>
  <p:tag name="KSO_WM_TEMPLATE_INDEX" val="160172"/>
  <p:tag name="KSO_WM_TAG_VERSION" val="1.0"/>
  <p:tag name="KSO_WM_SLIDE_ID" val="custom160172_29"/>
  <p:tag name="KSO_WM_SLIDE_INDEX" val="29"/>
  <p:tag name="KSO_WM_SLIDE_ITEM_CNT" val="1"/>
  <p:tag name="KSO_WM_SLIDE_LAYOUT" val="a"/>
  <p:tag name="KSO_WM_SLIDE_LAYOUT_CNT" val="1"/>
  <p:tag name="KSO_WM_SLIDE_TYPE" val="endPage"/>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23">
      <a:dk1>
        <a:sysClr val="windowText" lastClr="000000"/>
      </a:dk1>
      <a:lt1>
        <a:sysClr val="window" lastClr="FFFFFF"/>
      </a:lt1>
      <a:dk2>
        <a:srgbClr val="44546A"/>
      </a:dk2>
      <a:lt2>
        <a:srgbClr val="E7E6E6"/>
      </a:lt2>
      <a:accent1>
        <a:srgbClr val="92D050"/>
      </a:accent1>
      <a:accent2>
        <a:srgbClr val="F9B14E"/>
      </a:accent2>
      <a:accent3>
        <a:srgbClr val="FE5B2B"/>
      </a:accent3>
      <a:accent4>
        <a:srgbClr val="00B0F0"/>
      </a:accent4>
      <a:accent5>
        <a:srgbClr val="4472C4"/>
      </a:accent5>
      <a:accent6>
        <a:srgbClr val="70AD47"/>
      </a:accent6>
      <a:hlink>
        <a:srgbClr val="0563C1"/>
      </a:hlink>
      <a:folHlink>
        <a:srgbClr val="954F72"/>
      </a:folHlink>
    </a:clrScheme>
    <a:fontScheme name="自定义 5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5443</Words>
  <Application>WPS 演示</Application>
  <PresentationFormat>宽屏</PresentationFormat>
  <Paragraphs>919</Paragraphs>
  <Slides>28</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28</vt:i4>
      </vt:variant>
    </vt:vector>
  </HeadingPairs>
  <TitlesOfParts>
    <vt:vector size="44" baseType="lpstr">
      <vt:lpstr>Arial</vt:lpstr>
      <vt:lpstr>宋体</vt:lpstr>
      <vt:lpstr>Wingdings</vt:lpstr>
      <vt:lpstr>Calibri</vt:lpstr>
      <vt:lpstr>微软雅黑</vt:lpstr>
      <vt:lpstr>Tahoma</vt:lpstr>
      <vt:lpstr>Calibri</vt:lpstr>
      <vt:lpstr>Bradley Hand ITC</vt:lpstr>
      <vt:lpstr>楷体_GB2312</vt:lpstr>
      <vt:lpstr>Arial Unicode MS</vt:lpstr>
      <vt:lpstr>冬青黑体简体中文 W6</vt:lpstr>
      <vt:lpstr>華康圓體 Std W3</vt:lpstr>
      <vt:lpstr>Calibri Light</vt:lpstr>
      <vt:lpstr>黑体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cxy</dc:creator>
  <cp:lastModifiedBy>cxy</cp:lastModifiedBy>
  <cp:revision>4</cp:revision>
  <dcterms:created xsi:type="dcterms:W3CDTF">2016-08-23T10:34:00Z</dcterms:created>
  <dcterms:modified xsi:type="dcterms:W3CDTF">2016-08-24T00:32:49Z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